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handoutMasterIdLst>
    <p:handoutMasterId r:id="rId42"/>
  </p:handoutMasterIdLst>
  <p:sldIdLst>
    <p:sldId id="309" r:id="rId2"/>
    <p:sldId id="310" r:id="rId3"/>
    <p:sldId id="271" r:id="rId4"/>
    <p:sldId id="285" r:id="rId5"/>
    <p:sldId id="308" r:id="rId6"/>
    <p:sldId id="277" r:id="rId7"/>
    <p:sldId id="278" r:id="rId8"/>
    <p:sldId id="281" r:id="rId9"/>
    <p:sldId id="282" r:id="rId10"/>
    <p:sldId id="283" r:id="rId11"/>
    <p:sldId id="284" r:id="rId12"/>
    <p:sldId id="286" r:id="rId13"/>
    <p:sldId id="306" r:id="rId14"/>
    <p:sldId id="288" r:id="rId15"/>
    <p:sldId id="289" r:id="rId16"/>
    <p:sldId id="264" r:id="rId17"/>
    <p:sldId id="265" r:id="rId18"/>
    <p:sldId id="263" r:id="rId19"/>
    <p:sldId id="287" r:id="rId20"/>
    <p:sldId id="290" r:id="rId21"/>
    <p:sldId id="293" r:id="rId22"/>
    <p:sldId id="295" r:id="rId23"/>
    <p:sldId id="294" r:id="rId24"/>
    <p:sldId id="296" r:id="rId25"/>
    <p:sldId id="297" r:id="rId26"/>
    <p:sldId id="298" r:id="rId27"/>
    <p:sldId id="299" r:id="rId28"/>
    <p:sldId id="300" r:id="rId29"/>
    <p:sldId id="301" r:id="rId30"/>
    <p:sldId id="302" r:id="rId31"/>
    <p:sldId id="303" r:id="rId32"/>
    <p:sldId id="266" r:id="rId33"/>
    <p:sldId id="267" r:id="rId34"/>
    <p:sldId id="304" r:id="rId35"/>
    <p:sldId id="269" r:id="rId36"/>
    <p:sldId id="305" r:id="rId37"/>
    <p:sldId id="274" r:id="rId38"/>
    <p:sldId id="307" r:id="rId39"/>
    <p:sldId id="275" r:id="rId40"/>
  </p:sldIdLst>
  <p:sldSz cx="9144000" cy="6858000" type="screen4x3"/>
  <p:notesSz cx="6669088"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A3633"/>
    <a:srgbClr val="AFA79E"/>
    <a:srgbClr val="D7D2CC"/>
    <a:srgbClr val="383634"/>
    <a:srgbClr val="FBFBFA"/>
    <a:srgbClr val="C60000"/>
    <a:srgbClr val="70645F"/>
    <a:srgbClr val="CA00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447" autoAdjust="0"/>
  </p:normalViewPr>
  <p:slideViewPr>
    <p:cSldViewPr>
      <p:cViewPr>
        <p:scale>
          <a:sx n="99" d="100"/>
          <a:sy n="99"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250" cy="496888"/>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4099" name="Rectangle 3"/>
          <p:cNvSpPr>
            <a:spLocks noGrp="1" noChangeArrowheads="1"/>
          </p:cNvSpPr>
          <p:nvPr>
            <p:ph type="dt" sz="quarter" idx="1"/>
          </p:nvPr>
        </p:nvSpPr>
        <p:spPr bwMode="auto">
          <a:xfrm>
            <a:off x="3779838" y="0"/>
            <a:ext cx="2889250" cy="496888"/>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4100" name="Rectangle 4"/>
          <p:cNvSpPr>
            <a:spLocks noGrp="1" noChangeArrowheads="1"/>
          </p:cNvSpPr>
          <p:nvPr>
            <p:ph type="ftr" sz="quarter" idx="2"/>
          </p:nvPr>
        </p:nvSpPr>
        <p:spPr bwMode="auto">
          <a:xfrm>
            <a:off x="0" y="9429750"/>
            <a:ext cx="2889250" cy="496888"/>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4101" name="Rectangle 5"/>
          <p:cNvSpPr>
            <a:spLocks noGrp="1" noChangeArrowheads="1"/>
          </p:cNvSpPr>
          <p:nvPr>
            <p:ph type="sldNum" sz="quarter" idx="3"/>
          </p:nvPr>
        </p:nvSpPr>
        <p:spPr bwMode="auto">
          <a:xfrm>
            <a:off x="3779838" y="9429750"/>
            <a:ext cx="2889250" cy="496888"/>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a:defRPr sz="1200"/>
            </a:lvl1pPr>
          </a:lstStyle>
          <a:p>
            <a:pPr>
              <a:defRPr/>
            </a:pPr>
            <a:fld id="{EBFB4BED-B582-4C8F-B5A7-6D07352FF18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fr-CH"/>
          </a:p>
        </p:txBody>
      </p:sp>
      <p:sp>
        <p:nvSpPr>
          <p:cNvPr id="3" name="Date Placeholder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8E69197-94A1-4122-92EA-2BAE3B2229C7}" type="datetimeFigureOut">
              <a:rPr lang="fr-CH"/>
              <a:pPr>
                <a:defRPr/>
              </a:pPr>
              <a:t>22.08.2013</a:t>
            </a:fld>
            <a:endParaRPr lang="fr-CH"/>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fr-CH" noProof="0" smtClean="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CH" noProof="0" smtClean="0"/>
          </a:p>
        </p:txBody>
      </p:sp>
      <p:sp>
        <p:nvSpPr>
          <p:cNvPr id="6" name="Footer Placeholder 5"/>
          <p:cNvSpPr>
            <a:spLocks noGrp="1"/>
          </p:cNvSpPr>
          <p:nvPr>
            <p:ph type="ftr" sz="quarter" idx="4"/>
          </p:nvPr>
        </p:nvSpPr>
        <p:spPr>
          <a:xfrm>
            <a:off x="0" y="9428163"/>
            <a:ext cx="2889250" cy="4968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fr-CH"/>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41AFC4E-3F17-4FF2-9268-A5218B5C390E}" type="slidenum">
              <a:rPr lang="fr-CH"/>
              <a:pPr>
                <a:defRPr/>
              </a:pPr>
              <a:t>‹#›</a:t>
            </a:fld>
            <a:endParaRPr lang="fr-C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GB" smtClean="0"/>
              <a:t>Commitment, sacrifices for the cause, making this struggle the focus of one’s whole life?</a:t>
            </a:r>
          </a:p>
          <a:p>
            <a:pPr eaLnBrk="1" hangingPunct="1">
              <a:spcBef>
                <a:spcPct val="0"/>
              </a:spcBef>
            </a:pPr>
            <a:r>
              <a:rPr lang="en-GB" smtClean="0"/>
              <a:t>Ideas – ‘the parable of the ‘good activist’ with a moral at the end of the story </a:t>
            </a:r>
          </a:p>
          <a:p>
            <a:pPr eaLnBrk="1" hangingPunct="1">
              <a:spcBef>
                <a:spcPct val="0"/>
              </a:spcBef>
            </a:pPr>
            <a:r>
              <a:rPr lang="en-GB" smtClean="0"/>
              <a:t>Do they know an activist they admire who has a work/life balance? What could you learn from them? The self evaluation wheel exercise – divide into stresses (shade in how much they stress you out – think about reducing it..)</a:t>
            </a:r>
          </a:p>
          <a:p>
            <a:pPr eaLnBrk="1" hangingPunct="1">
              <a:spcBef>
                <a:spcPct val="0"/>
              </a:spcBef>
            </a:pPr>
            <a:endParaRPr lang="fr-CH" smtClean="0"/>
          </a:p>
        </p:txBody>
      </p:sp>
      <p:sp>
        <p:nvSpPr>
          <p:cNvPr id="54276" name="Slide Number Placeholder 3"/>
          <p:cNvSpPr>
            <a:spLocks noGrp="1"/>
          </p:cNvSpPr>
          <p:nvPr>
            <p:ph type="sldNum" sz="quarter" idx="5"/>
          </p:nvPr>
        </p:nvSpPr>
        <p:spPr bwMode="auto">
          <a:noFill/>
          <a:ln>
            <a:miter lim="800000"/>
            <a:headEnd/>
            <a:tailEnd/>
          </a:ln>
        </p:spPr>
        <p:txBody>
          <a:bodyPr/>
          <a:lstStyle/>
          <a:p>
            <a:fld id="{CFF50A9E-4D8A-4B05-B47C-36AC98158DE4}" type="slidenum">
              <a:rPr lang="fr-CH" smtClean="0"/>
              <a:pPr/>
              <a:t>10</a:t>
            </a:fld>
            <a:endParaRPr lang="fr-CH"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lvl1pPr>
          </a:lstStyle>
          <a:p>
            <a:pPr>
              <a:defRPr/>
            </a:pPr>
            <a:fld id="{8AEF876E-2AB4-4CC5-A6E2-9EF902FCDD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lvl1pPr>
          </a:lstStyle>
          <a:p>
            <a:pPr>
              <a:defRPr/>
            </a:pPr>
            <a:fld id="{A4584AB7-6894-4EBF-98FE-266F7B418C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lvl1pPr>
          </a:lstStyle>
          <a:p>
            <a:pPr>
              <a:defRPr/>
            </a:pPr>
            <a:fld id="{05FB31A3-BAFA-40DD-968B-866BF29BC2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xfrm>
            <a:off x="3348038" y="6308725"/>
            <a:ext cx="2895600" cy="457200"/>
          </a:xfrm>
        </p:spPr>
        <p:txBody>
          <a:bodyPr/>
          <a:lstStyle>
            <a:lvl1pPr>
              <a:defRPr/>
            </a:lvl1pPr>
          </a:lstStyle>
          <a:p>
            <a:pPr>
              <a:defRPr/>
            </a:pPr>
            <a:endParaRPr lang="fr-FR"/>
          </a:p>
        </p:txBody>
      </p:sp>
      <p:sp>
        <p:nvSpPr>
          <p:cNvPr id="5" name="Rectangle 6"/>
          <p:cNvSpPr>
            <a:spLocks noGrp="1" noChangeArrowheads="1"/>
          </p:cNvSpPr>
          <p:nvPr>
            <p:ph type="sldNum" sz="quarter" idx="11"/>
          </p:nvPr>
        </p:nvSpPr>
        <p:spPr/>
        <p:txBody>
          <a:bodyPr/>
          <a:lstStyle>
            <a:lvl1pPr>
              <a:defRPr/>
            </a:lvl1pPr>
          </a:lstStyle>
          <a:p>
            <a:pPr>
              <a:defRPr/>
            </a:pPr>
            <a:fld id="{2B856009-B48A-4233-951C-69386CB075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lvl1pPr>
          </a:lstStyle>
          <a:p>
            <a:pPr>
              <a:defRPr/>
            </a:pPr>
            <a:fld id="{08C3F0D0-9D3A-48E3-AFE4-45209C580A8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fr-FR"/>
          </a:p>
        </p:txBody>
      </p:sp>
      <p:sp>
        <p:nvSpPr>
          <p:cNvPr id="6" name="Rectangle 5"/>
          <p:cNvSpPr>
            <a:spLocks noGrp="1" noChangeArrowheads="1"/>
          </p:cNvSpPr>
          <p:nvPr>
            <p:ph type="ftr" sz="quarter" idx="11"/>
          </p:nvPr>
        </p:nvSpPr>
        <p:spPr/>
        <p:txBody>
          <a:bodyPr/>
          <a:lstStyle>
            <a:lvl1pPr>
              <a:defRPr/>
            </a:lvl1pPr>
          </a:lstStyle>
          <a:p>
            <a:pPr>
              <a:defRPr/>
            </a:pPr>
            <a:endParaRPr lang="fr-FR"/>
          </a:p>
        </p:txBody>
      </p:sp>
      <p:sp>
        <p:nvSpPr>
          <p:cNvPr id="7" name="Rectangle 6"/>
          <p:cNvSpPr>
            <a:spLocks noGrp="1" noChangeArrowheads="1"/>
          </p:cNvSpPr>
          <p:nvPr>
            <p:ph type="sldNum" sz="quarter" idx="12"/>
          </p:nvPr>
        </p:nvSpPr>
        <p:spPr/>
        <p:txBody>
          <a:bodyPr/>
          <a:lstStyle>
            <a:lvl1pPr>
              <a:defRPr/>
            </a:lvl1pPr>
          </a:lstStyle>
          <a:p>
            <a:pPr>
              <a:defRPr/>
            </a:pPr>
            <a:fld id="{D8338562-0D68-4D91-AF39-AA9FEE5A22B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fr-FR"/>
          </a:p>
        </p:txBody>
      </p:sp>
      <p:sp>
        <p:nvSpPr>
          <p:cNvPr id="8" name="Rectangle 5"/>
          <p:cNvSpPr>
            <a:spLocks noGrp="1" noChangeArrowheads="1"/>
          </p:cNvSpPr>
          <p:nvPr>
            <p:ph type="ftr" sz="quarter" idx="11"/>
          </p:nvPr>
        </p:nvSpPr>
        <p:spPr/>
        <p:txBody>
          <a:bodyPr/>
          <a:lstStyle>
            <a:lvl1pPr>
              <a:defRPr/>
            </a:lvl1pPr>
          </a:lstStyle>
          <a:p>
            <a:pPr>
              <a:defRPr/>
            </a:pPr>
            <a:endParaRPr lang="fr-FR"/>
          </a:p>
        </p:txBody>
      </p:sp>
      <p:sp>
        <p:nvSpPr>
          <p:cNvPr id="9" name="Rectangle 6"/>
          <p:cNvSpPr>
            <a:spLocks noGrp="1" noChangeArrowheads="1"/>
          </p:cNvSpPr>
          <p:nvPr>
            <p:ph type="sldNum" sz="quarter" idx="12"/>
          </p:nvPr>
        </p:nvSpPr>
        <p:spPr/>
        <p:txBody>
          <a:bodyPr/>
          <a:lstStyle>
            <a:lvl1pPr>
              <a:defRPr/>
            </a:lvl1pPr>
          </a:lstStyle>
          <a:p>
            <a:pPr>
              <a:defRPr/>
            </a:pPr>
            <a:fld id="{F1EC6AE3-6E6F-4C67-84C8-E37122E9A1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fr-FR"/>
          </a:p>
        </p:txBody>
      </p:sp>
      <p:sp>
        <p:nvSpPr>
          <p:cNvPr id="4" name="Rectangle 5"/>
          <p:cNvSpPr>
            <a:spLocks noGrp="1" noChangeArrowheads="1"/>
          </p:cNvSpPr>
          <p:nvPr>
            <p:ph type="ftr" sz="quarter" idx="11"/>
          </p:nvPr>
        </p:nvSpPr>
        <p:spPr/>
        <p:txBody>
          <a:bodyPr/>
          <a:lstStyle>
            <a:lvl1pPr>
              <a:defRPr/>
            </a:lvl1pPr>
          </a:lstStyle>
          <a:p>
            <a:pPr>
              <a:defRPr/>
            </a:pPr>
            <a:endParaRPr lang="fr-FR"/>
          </a:p>
        </p:txBody>
      </p:sp>
      <p:sp>
        <p:nvSpPr>
          <p:cNvPr id="5" name="Rectangle 6"/>
          <p:cNvSpPr>
            <a:spLocks noGrp="1" noChangeArrowheads="1"/>
          </p:cNvSpPr>
          <p:nvPr>
            <p:ph type="sldNum" sz="quarter" idx="12"/>
          </p:nvPr>
        </p:nvSpPr>
        <p:spPr/>
        <p:txBody>
          <a:bodyPr/>
          <a:lstStyle>
            <a:lvl1pPr>
              <a:defRPr/>
            </a:lvl1pPr>
          </a:lstStyle>
          <a:p>
            <a:pPr>
              <a:defRPr/>
            </a:pPr>
            <a:fld id="{77630E48-424F-400F-832A-12D8230D64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fr-FR"/>
          </a:p>
        </p:txBody>
      </p:sp>
      <p:sp>
        <p:nvSpPr>
          <p:cNvPr id="3" name="Rectangle 5"/>
          <p:cNvSpPr>
            <a:spLocks noGrp="1" noChangeArrowheads="1"/>
          </p:cNvSpPr>
          <p:nvPr>
            <p:ph type="ftr" sz="quarter" idx="11"/>
          </p:nvPr>
        </p:nvSpPr>
        <p:spPr/>
        <p:txBody>
          <a:bodyPr/>
          <a:lstStyle>
            <a:lvl1pPr>
              <a:defRPr/>
            </a:lvl1pPr>
          </a:lstStyle>
          <a:p>
            <a:pPr>
              <a:defRPr/>
            </a:pPr>
            <a:endParaRPr lang="fr-FR"/>
          </a:p>
        </p:txBody>
      </p:sp>
      <p:sp>
        <p:nvSpPr>
          <p:cNvPr id="4" name="Rectangle 6"/>
          <p:cNvSpPr>
            <a:spLocks noGrp="1" noChangeArrowheads="1"/>
          </p:cNvSpPr>
          <p:nvPr>
            <p:ph type="sldNum" sz="quarter" idx="12"/>
          </p:nvPr>
        </p:nvSpPr>
        <p:spPr/>
        <p:txBody>
          <a:bodyPr/>
          <a:lstStyle>
            <a:lvl1pPr>
              <a:defRPr/>
            </a:lvl1pPr>
          </a:lstStyle>
          <a:p>
            <a:pPr>
              <a:defRPr/>
            </a:pPr>
            <a:fld id="{59278A6E-036E-4B82-AE28-DA7CD7D7CC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fr-FR"/>
          </a:p>
        </p:txBody>
      </p:sp>
      <p:sp>
        <p:nvSpPr>
          <p:cNvPr id="6" name="Rectangle 5"/>
          <p:cNvSpPr>
            <a:spLocks noGrp="1" noChangeArrowheads="1"/>
          </p:cNvSpPr>
          <p:nvPr>
            <p:ph type="ftr" sz="quarter" idx="11"/>
          </p:nvPr>
        </p:nvSpPr>
        <p:spPr/>
        <p:txBody>
          <a:bodyPr/>
          <a:lstStyle>
            <a:lvl1pPr>
              <a:defRPr/>
            </a:lvl1pPr>
          </a:lstStyle>
          <a:p>
            <a:pPr>
              <a:defRPr/>
            </a:pPr>
            <a:endParaRPr lang="fr-FR"/>
          </a:p>
        </p:txBody>
      </p:sp>
      <p:sp>
        <p:nvSpPr>
          <p:cNvPr id="7" name="Rectangle 6"/>
          <p:cNvSpPr>
            <a:spLocks noGrp="1" noChangeArrowheads="1"/>
          </p:cNvSpPr>
          <p:nvPr>
            <p:ph type="sldNum" sz="quarter" idx="12"/>
          </p:nvPr>
        </p:nvSpPr>
        <p:spPr/>
        <p:txBody>
          <a:bodyPr/>
          <a:lstStyle>
            <a:lvl1pPr>
              <a:defRPr/>
            </a:lvl1pPr>
          </a:lstStyle>
          <a:p>
            <a:pPr>
              <a:defRPr/>
            </a:pPr>
            <a:fld id="{B8EDECF0-E899-4792-8415-CF4A6ACDC2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fr-FR"/>
          </a:p>
        </p:txBody>
      </p:sp>
      <p:sp>
        <p:nvSpPr>
          <p:cNvPr id="6" name="Rectangle 5"/>
          <p:cNvSpPr>
            <a:spLocks noGrp="1" noChangeArrowheads="1"/>
          </p:cNvSpPr>
          <p:nvPr>
            <p:ph type="ftr" sz="quarter" idx="11"/>
          </p:nvPr>
        </p:nvSpPr>
        <p:spPr/>
        <p:txBody>
          <a:bodyPr/>
          <a:lstStyle>
            <a:lvl1pPr>
              <a:defRPr/>
            </a:lvl1pPr>
          </a:lstStyle>
          <a:p>
            <a:pPr>
              <a:defRPr/>
            </a:pPr>
            <a:endParaRPr lang="fr-FR"/>
          </a:p>
        </p:txBody>
      </p:sp>
      <p:sp>
        <p:nvSpPr>
          <p:cNvPr id="7" name="Rectangle 6"/>
          <p:cNvSpPr>
            <a:spLocks noGrp="1" noChangeArrowheads="1"/>
          </p:cNvSpPr>
          <p:nvPr>
            <p:ph type="sldNum" sz="quarter" idx="12"/>
          </p:nvPr>
        </p:nvSpPr>
        <p:spPr/>
        <p:txBody>
          <a:bodyPr/>
          <a:lstStyle>
            <a:lvl1pPr>
              <a:defRPr/>
            </a:lvl1pPr>
          </a:lstStyle>
          <a:p>
            <a:pPr>
              <a:defRPr/>
            </a:pPr>
            <a:fld id="{F85309E9-EB05-4149-A4A6-212F0D35E5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0"/>
            <a:ext cx="9144000" cy="6858000"/>
          </a:xfrm>
          <a:prstGeom prst="rect">
            <a:avLst/>
          </a:prstGeom>
          <a:solidFill>
            <a:srgbClr val="FBFBFA"/>
          </a:solidFill>
          <a:ln w="9525">
            <a:solidFill>
              <a:schemeClr val="tx1"/>
            </a:solidFill>
            <a:miter lim="800000"/>
            <a:headEnd/>
            <a:tailEnd/>
          </a:ln>
        </p:spPr>
        <p:txBody>
          <a:bodyPr wrap="none" anchor="ctr"/>
          <a:lstStyle/>
          <a:p>
            <a:pPr>
              <a:defRPr/>
            </a:pPr>
            <a:endParaRPr lang="en-GB"/>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fr-FR"/>
              <a:t>Lizzy Openshaw</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defRPr sz="1400"/>
            </a:lvl1pPr>
          </a:lstStyle>
          <a:p>
            <a:pPr>
              <a:defRPr/>
            </a:pPr>
            <a:r>
              <a:rPr lang="en-US"/>
              <a:t>25 October 2012</a:t>
            </a:r>
          </a:p>
        </p:txBody>
      </p:sp>
      <p:sp>
        <p:nvSpPr>
          <p:cNvPr id="2" name="Rectangle 19"/>
          <p:cNvSpPr>
            <a:spLocks noChangeArrowheads="1"/>
          </p:cNvSpPr>
          <p:nvPr userDrawn="1"/>
        </p:nvSpPr>
        <p:spPr bwMode="ltGray">
          <a:xfrm>
            <a:off x="0" y="0"/>
            <a:ext cx="9144000" cy="1524000"/>
          </a:xfrm>
          <a:prstGeom prst="rect">
            <a:avLst/>
          </a:prstGeom>
          <a:solidFill>
            <a:srgbClr val="0070C0"/>
          </a:solidFill>
          <a:ln w="9525">
            <a:noFill/>
            <a:miter lim="800000"/>
            <a:headEnd/>
            <a:tailEnd/>
          </a:ln>
        </p:spPr>
        <p:txBody>
          <a:bodyPr wrap="none" anchor="ctr"/>
          <a:lstStyle/>
          <a:p>
            <a:pPr algn="ctr">
              <a:defRPr/>
            </a:pPr>
            <a:endParaRPr lang="fr-FR"/>
          </a:p>
        </p:txBody>
      </p:sp>
      <p:sp>
        <p:nvSpPr>
          <p:cNvPr id="1031"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2" name="Picture 11"/>
          <p:cNvPicPr>
            <a:picLocks noChangeAspect="1" noChangeArrowheads="1"/>
          </p:cNvPicPr>
          <p:nvPr userDrawn="1"/>
        </p:nvPicPr>
        <p:blipFill>
          <a:blip r:embed="rId13" cstate="print"/>
          <a:srcRect/>
          <a:stretch>
            <a:fillRect/>
          </a:stretch>
        </p:blipFill>
        <p:spPr bwMode="auto">
          <a:xfrm>
            <a:off x="119063" y="5649913"/>
            <a:ext cx="1139825" cy="1146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txStyles>
    <p:titleStyle>
      <a:lvl1pPr algn="ctr" rtl="0" eaLnBrk="0" fontAlgn="base" hangingPunct="0">
        <a:spcBef>
          <a:spcPct val="0"/>
        </a:spcBef>
        <a:spcAft>
          <a:spcPct val="0"/>
        </a:spcAft>
        <a:defRPr sz="3900">
          <a:solidFill>
            <a:schemeClr val="bg1"/>
          </a:solidFill>
          <a:latin typeface="+mj-lt"/>
          <a:ea typeface="+mj-ea"/>
          <a:cs typeface="+mj-cs"/>
        </a:defRPr>
      </a:lvl1pPr>
      <a:lvl2pPr algn="ctr" rtl="0" eaLnBrk="0" fontAlgn="base" hangingPunct="0">
        <a:spcBef>
          <a:spcPct val="0"/>
        </a:spcBef>
        <a:spcAft>
          <a:spcPct val="0"/>
        </a:spcAft>
        <a:defRPr sz="3900">
          <a:solidFill>
            <a:schemeClr val="bg1"/>
          </a:solidFill>
          <a:latin typeface="Arial" charset="0"/>
          <a:ea typeface="ＭＳ Ｐゴシック" pitchFamily="1" charset="-128"/>
        </a:defRPr>
      </a:lvl2pPr>
      <a:lvl3pPr algn="ctr" rtl="0" eaLnBrk="0" fontAlgn="base" hangingPunct="0">
        <a:spcBef>
          <a:spcPct val="0"/>
        </a:spcBef>
        <a:spcAft>
          <a:spcPct val="0"/>
        </a:spcAft>
        <a:defRPr sz="3900">
          <a:solidFill>
            <a:schemeClr val="bg1"/>
          </a:solidFill>
          <a:latin typeface="Arial" charset="0"/>
          <a:ea typeface="ＭＳ Ｐゴシック" pitchFamily="1" charset="-128"/>
        </a:defRPr>
      </a:lvl3pPr>
      <a:lvl4pPr algn="ctr" rtl="0" eaLnBrk="0" fontAlgn="base" hangingPunct="0">
        <a:spcBef>
          <a:spcPct val="0"/>
        </a:spcBef>
        <a:spcAft>
          <a:spcPct val="0"/>
        </a:spcAft>
        <a:defRPr sz="3900">
          <a:solidFill>
            <a:schemeClr val="bg1"/>
          </a:solidFill>
          <a:latin typeface="Arial" charset="0"/>
          <a:ea typeface="ＭＳ Ｐゴシック" pitchFamily="1" charset="-128"/>
        </a:defRPr>
      </a:lvl4pPr>
      <a:lvl5pPr algn="ctr" rtl="0" eaLnBrk="0" fontAlgn="base" hangingPunct="0">
        <a:spcBef>
          <a:spcPct val="0"/>
        </a:spcBef>
        <a:spcAft>
          <a:spcPct val="0"/>
        </a:spcAft>
        <a:defRPr sz="3900">
          <a:solidFill>
            <a:schemeClr val="bg1"/>
          </a:solidFill>
          <a:latin typeface="Arial" charset="0"/>
          <a:ea typeface="ＭＳ Ｐゴシック" pitchFamily="1" charset="-128"/>
        </a:defRPr>
      </a:lvl5pPr>
      <a:lvl6pPr marL="457200" algn="ctr" rtl="0" fontAlgn="base">
        <a:spcBef>
          <a:spcPct val="0"/>
        </a:spcBef>
        <a:spcAft>
          <a:spcPct val="0"/>
        </a:spcAft>
        <a:defRPr sz="3900">
          <a:solidFill>
            <a:schemeClr val="bg1"/>
          </a:solidFill>
          <a:latin typeface="Arial" charset="0"/>
          <a:ea typeface="ＭＳ Ｐゴシック" pitchFamily="1" charset="-128"/>
        </a:defRPr>
      </a:lvl6pPr>
      <a:lvl7pPr marL="914400" algn="ctr" rtl="0" fontAlgn="base">
        <a:spcBef>
          <a:spcPct val="0"/>
        </a:spcBef>
        <a:spcAft>
          <a:spcPct val="0"/>
        </a:spcAft>
        <a:defRPr sz="3900">
          <a:solidFill>
            <a:schemeClr val="bg1"/>
          </a:solidFill>
          <a:latin typeface="Arial" charset="0"/>
          <a:ea typeface="ＭＳ Ｐゴシック" pitchFamily="1" charset="-128"/>
        </a:defRPr>
      </a:lvl7pPr>
      <a:lvl8pPr marL="1371600" algn="ctr" rtl="0" fontAlgn="base">
        <a:spcBef>
          <a:spcPct val="0"/>
        </a:spcBef>
        <a:spcAft>
          <a:spcPct val="0"/>
        </a:spcAft>
        <a:defRPr sz="3900">
          <a:solidFill>
            <a:schemeClr val="bg1"/>
          </a:solidFill>
          <a:latin typeface="Arial" charset="0"/>
          <a:ea typeface="ＭＳ Ｐゴシック" pitchFamily="1" charset="-128"/>
        </a:defRPr>
      </a:lvl8pPr>
      <a:lvl9pPr marL="1828800" algn="ctr" rtl="0" fontAlgn="base">
        <a:spcBef>
          <a:spcPct val="0"/>
        </a:spcBef>
        <a:spcAft>
          <a:spcPct val="0"/>
        </a:spcAft>
        <a:defRPr sz="3900">
          <a:solidFill>
            <a:schemeClr val="bg1"/>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rgbClr val="70645F"/>
          </a:solidFill>
          <a:latin typeface="+mn-lt"/>
          <a:ea typeface="+mn-ea"/>
          <a:cs typeface="+mn-cs"/>
        </a:defRPr>
      </a:lvl1pPr>
      <a:lvl2pPr marL="742950" indent="-285750" algn="l" rtl="0" eaLnBrk="0" fontAlgn="base" hangingPunct="0">
        <a:spcBef>
          <a:spcPct val="20000"/>
        </a:spcBef>
        <a:spcAft>
          <a:spcPct val="0"/>
        </a:spcAft>
        <a:buChar char="–"/>
        <a:defRPr sz="2800">
          <a:solidFill>
            <a:srgbClr val="70645F"/>
          </a:solidFill>
          <a:latin typeface="+mn-lt"/>
          <a:ea typeface="+mn-ea"/>
        </a:defRPr>
      </a:lvl2pPr>
      <a:lvl3pPr marL="1143000" indent="-228600" algn="l" rtl="0" eaLnBrk="0" fontAlgn="base" hangingPunct="0">
        <a:spcBef>
          <a:spcPct val="20000"/>
        </a:spcBef>
        <a:spcAft>
          <a:spcPct val="0"/>
        </a:spcAft>
        <a:buChar char="•"/>
        <a:defRPr sz="2400">
          <a:solidFill>
            <a:srgbClr val="70645F"/>
          </a:solidFill>
          <a:latin typeface="+mn-lt"/>
          <a:ea typeface="+mn-ea"/>
        </a:defRPr>
      </a:lvl3pPr>
      <a:lvl4pPr marL="1600200" indent="-228600" algn="l" rtl="0" eaLnBrk="0" fontAlgn="base" hangingPunct="0">
        <a:spcBef>
          <a:spcPct val="20000"/>
        </a:spcBef>
        <a:spcAft>
          <a:spcPct val="0"/>
        </a:spcAft>
        <a:buChar char="–"/>
        <a:defRPr sz="2000">
          <a:solidFill>
            <a:srgbClr val="70645F"/>
          </a:solidFill>
          <a:latin typeface="+mn-lt"/>
          <a:ea typeface="+mn-ea"/>
        </a:defRPr>
      </a:lvl4pPr>
      <a:lvl5pPr marL="2057400" indent="-228600" algn="l" rtl="0" eaLnBrk="0" fontAlgn="base" hangingPunct="0">
        <a:spcBef>
          <a:spcPct val="20000"/>
        </a:spcBef>
        <a:spcAft>
          <a:spcPct val="0"/>
        </a:spcAft>
        <a:buChar char="»"/>
        <a:defRPr sz="2000">
          <a:solidFill>
            <a:srgbClr val="70645F"/>
          </a:solidFill>
          <a:latin typeface="+mn-lt"/>
          <a:ea typeface="+mn-ea"/>
        </a:defRPr>
      </a:lvl5pPr>
      <a:lvl6pPr marL="2514600" indent="-228600" algn="l" rtl="0" fontAlgn="base">
        <a:spcBef>
          <a:spcPct val="20000"/>
        </a:spcBef>
        <a:spcAft>
          <a:spcPct val="0"/>
        </a:spcAft>
        <a:buChar char="»"/>
        <a:defRPr sz="2000">
          <a:solidFill>
            <a:srgbClr val="70645F"/>
          </a:solidFill>
          <a:latin typeface="+mn-lt"/>
          <a:ea typeface="+mn-ea"/>
        </a:defRPr>
      </a:lvl6pPr>
      <a:lvl7pPr marL="2971800" indent="-228600" algn="l" rtl="0" fontAlgn="base">
        <a:spcBef>
          <a:spcPct val="20000"/>
        </a:spcBef>
        <a:spcAft>
          <a:spcPct val="0"/>
        </a:spcAft>
        <a:buChar char="»"/>
        <a:defRPr sz="2000">
          <a:solidFill>
            <a:srgbClr val="70645F"/>
          </a:solidFill>
          <a:latin typeface="+mn-lt"/>
          <a:ea typeface="+mn-ea"/>
        </a:defRPr>
      </a:lvl7pPr>
      <a:lvl8pPr marL="3429000" indent="-228600" algn="l" rtl="0" fontAlgn="base">
        <a:spcBef>
          <a:spcPct val="20000"/>
        </a:spcBef>
        <a:spcAft>
          <a:spcPct val="0"/>
        </a:spcAft>
        <a:buChar char="»"/>
        <a:defRPr sz="2000">
          <a:solidFill>
            <a:srgbClr val="70645F"/>
          </a:solidFill>
          <a:latin typeface="+mn-lt"/>
          <a:ea typeface="+mn-ea"/>
        </a:defRPr>
      </a:lvl8pPr>
      <a:lvl9pPr marL="3886200" indent="-228600" algn="l" rtl="0" fontAlgn="base">
        <a:spcBef>
          <a:spcPct val="20000"/>
        </a:spcBef>
        <a:spcAft>
          <a:spcPct val="0"/>
        </a:spcAft>
        <a:buChar char="»"/>
        <a:defRPr sz="2000">
          <a:solidFill>
            <a:srgbClr val="70645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ojHqLW_AS4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mtClean="0"/>
              <a:t>Sustaining activism through </a:t>
            </a:r>
            <a:br>
              <a:rPr lang="en-GB" smtClean="0"/>
            </a:br>
            <a:r>
              <a:rPr lang="en-GB" smtClean="0"/>
              <a:t>self care</a:t>
            </a:r>
            <a:endParaRPr lang="fr-CH" smtClean="0"/>
          </a:p>
        </p:txBody>
      </p:sp>
      <p:pic>
        <p:nvPicPr>
          <p:cNvPr id="13315" name="Picture 2"/>
          <p:cNvPicPr>
            <a:picLocks noGrp="1" noChangeAspect="1" noChangeArrowheads="1"/>
          </p:cNvPicPr>
          <p:nvPr>
            <p:ph idx="1"/>
          </p:nvPr>
        </p:nvPicPr>
        <p:blipFill>
          <a:blip r:embed="rId2" cstate="print"/>
          <a:srcRect/>
          <a:stretch>
            <a:fillRect/>
          </a:stretch>
        </p:blipFill>
        <p:spPr>
          <a:xfrm>
            <a:off x="2627313" y="2060575"/>
            <a:ext cx="4017962" cy="3703638"/>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t>Challenging assumptions </a:t>
            </a:r>
            <a:endParaRPr lang="fr-CH" smtClean="0"/>
          </a:p>
        </p:txBody>
      </p:sp>
      <p:sp>
        <p:nvSpPr>
          <p:cNvPr id="22531" name="Content Placeholder 2"/>
          <p:cNvSpPr>
            <a:spLocks noGrp="1"/>
          </p:cNvSpPr>
          <p:nvPr>
            <p:ph idx="1"/>
          </p:nvPr>
        </p:nvSpPr>
        <p:spPr/>
        <p:txBody>
          <a:bodyPr/>
          <a:lstStyle/>
          <a:p>
            <a:pPr marL="0" indent="0" algn="ctr">
              <a:buFontTx/>
              <a:buNone/>
            </a:pPr>
            <a:endParaRPr lang="en-GB" sz="5400" smtClean="0"/>
          </a:p>
          <a:p>
            <a:pPr marL="0" indent="0" algn="ctr">
              <a:buFontTx/>
              <a:buNone/>
            </a:pPr>
            <a:r>
              <a:rPr lang="en-GB" sz="5400" smtClean="0"/>
              <a:t>What does being a </a:t>
            </a:r>
            <a:r>
              <a:rPr lang="en-GB" sz="5400" i="1" smtClean="0"/>
              <a:t>good activist </a:t>
            </a:r>
            <a:r>
              <a:rPr lang="en-GB" sz="5400" smtClean="0"/>
              <a:t>mean?</a:t>
            </a:r>
          </a:p>
          <a:p>
            <a:pPr marL="0" indent="0">
              <a:buFontTx/>
              <a:buNone/>
            </a:pPr>
            <a:endParaRPr lang="fr-CH"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42988" y="260350"/>
            <a:ext cx="7772400" cy="1143000"/>
          </a:xfrm>
        </p:spPr>
        <p:txBody>
          <a:bodyPr/>
          <a:lstStyle/>
          <a:p>
            <a:r>
              <a:rPr lang="en-GB" smtClean="0"/>
              <a:t>What’s bad about being ‘good’?</a:t>
            </a:r>
            <a:endParaRPr lang="fr-CH" smtClean="0"/>
          </a:p>
        </p:txBody>
      </p:sp>
      <p:sp>
        <p:nvSpPr>
          <p:cNvPr id="23555" name="Content Placeholder 2"/>
          <p:cNvSpPr>
            <a:spLocks noGrp="1"/>
          </p:cNvSpPr>
          <p:nvPr>
            <p:ph idx="1"/>
          </p:nvPr>
        </p:nvSpPr>
        <p:spPr/>
        <p:txBody>
          <a:bodyPr/>
          <a:lstStyle/>
          <a:p>
            <a:r>
              <a:rPr lang="en-GB" sz="2800" smtClean="0"/>
              <a:t>Promotes practices that are difficult to sustain</a:t>
            </a:r>
          </a:p>
          <a:p>
            <a:r>
              <a:rPr lang="en-GB" sz="2800" smtClean="0"/>
              <a:t>Are incongruent with the self-care and self-protection of activists themselves</a:t>
            </a:r>
          </a:p>
          <a:p>
            <a:r>
              <a:rPr lang="en-GB" sz="2800" smtClean="0"/>
              <a:t>Sacrifice aspects of personal life</a:t>
            </a:r>
          </a:p>
          <a:p>
            <a:r>
              <a:rPr lang="en-GB" sz="2800" smtClean="0"/>
              <a:t>Concern that personal issues shouldn’t interfere with work or that are seen as selfish</a:t>
            </a:r>
            <a:endParaRPr lang="fr-CH"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smtClean="0"/>
              <a:t>Why self-care?</a:t>
            </a:r>
            <a:endParaRPr lang="fr-CH" smtClean="0"/>
          </a:p>
        </p:txBody>
      </p:sp>
      <p:sp>
        <p:nvSpPr>
          <p:cNvPr id="24579" name="Content Placeholder 2"/>
          <p:cNvSpPr>
            <a:spLocks noGrp="1"/>
          </p:cNvSpPr>
          <p:nvPr>
            <p:ph idx="1"/>
          </p:nvPr>
        </p:nvSpPr>
        <p:spPr/>
        <p:txBody>
          <a:bodyPr/>
          <a:lstStyle/>
          <a:p>
            <a:pPr marL="0" indent="0">
              <a:buFontTx/>
              <a:buNone/>
            </a:pPr>
            <a:r>
              <a:rPr lang="en-GB" smtClean="0"/>
              <a:t>“When there is so much demand, so much more to do, what right do you have to consider your own needs? You just go on stretching, working more hours at night, doing without. You keep pulling it off – off your own back.”</a:t>
            </a:r>
          </a:p>
          <a:p>
            <a:pPr marL="0" indent="0">
              <a:buFontTx/>
              <a:buNone/>
            </a:pPr>
            <a:endParaRPr lang="en-GB" sz="1000" b="1" smtClean="0"/>
          </a:p>
          <a:p>
            <a:pPr marL="0" indent="0">
              <a:buFontTx/>
              <a:buNone/>
            </a:pPr>
            <a:endParaRPr lang="en-GB" sz="1000" b="1" smtClean="0"/>
          </a:p>
          <a:p>
            <a:pPr marL="0" indent="0">
              <a:buFontTx/>
              <a:buNone/>
            </a:pPr>
            <a:endParaRPr lang="en-GB" sz="1000" b="1" smtClean="0"/>
          </a:p>
          <a:p>
            <a:pPr marL="0" indent="0">
              <a:buFontTx/>
              <a:buNone/>
            </a:pPr>
            <a:r>
              <a:rPr lang="en-GB" sz="1000" b="1" smtClean="0"/>
              <a:t>(What’s the Point of Revolution if We Can’t Dance? Urgent Action Fund for Women’s Human Rights, Jane Barry with Jelena Dordevic)</a:t>
            </a:r>
            <a:endParaRPr lang="fr-CH" sz="1000" b="1" smtClean="0"/>
          </a:p>
          <a:p>
            <a:pPr marL="0" indent="0">
              <a:buFontTx/>
              <a:buNone/>
            </a:pPr>
            <a:endParaRPr lang="en-GB" sz="1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smtClean="0"/>
              <a:t>But….</a:t>
            </a:r>
            <a:endParaRPr lang="fr-CH" smtClean="0"/>
          </a:p>
        </p:txBody>
      </p:sp>
      <p:sp>
        <p:nvSpPr>
          <p:cNvPr id="25603" name="Content Placeholder 2"/>
          <p:cNvSpPr>
            <a:spLocks noGrp="1"/>
          </p:cNvSpPr>
          <p:nvPr>
            <p:ph idx="1"/>
          </p:nvPr>
        </p:nvSpPr>
        <p:spPr/>
        <p:txBody>
          <a:bodyPr/>
          <a:lstStyle/>
          <a:p>
            <a:pPr marL="0" indent="0">
              <a:buFontTx/>
              <a:buNone/>
            </a:pPr>
            <a:r>
              <a:rPr lang="en-GB" sz="6000" smtClean="0"/>
              <a:t>But this will eventually threaten your ability to work </a:t>
            </a:r>
            <a:r>
              <a:rPr lang="en-GB" sz="6000" smtClean="0">
                <a:solidFill>
                  <a:srgbClr val="7030A0"/>
                </a:solidFill>
              </a:rPr>
              <a:t>safely</a:t>
            </a:r>
            <a:r>
              <a:rPr lang="en-GB" sz="6000" smtClean="0"/>
              <a:t> and </a:t>
            </a:r>
            <a:r>
              <a:rPr lang="en-GB" sz="6000" smtClean="0">
                <a:solidFill>
                  <a:srgbClr val="7030A0"/>
                </a:solidFill>
              </a:rPr>
              <a:t>sustainably</a:t>
            </a:r>
            <a:r>
              <a:rPr lang="en-GB" sz="6000" smtClean="0"/>
              <a:t>.</a:t>
            </a:r>
            <a:endParaRPr lang="fr-CH" sz="6000" smtClean="0"/>
          </a:p>
          <a:p>
            <a:pPr marL="0" indent="0">
              <a:buFontTx/>
              <a:buNone/>
            </a:pPr>
            <a:endParaRPr lang="fr-CH" sz="6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smtClean="0"/>
              <a:t>Burn out</a:t>
            </a:r>
            <a:endParaRPr lang="fr-CH" smtClean="0"/>
          </a:p>
        </p:txBody>
      </p:sp>
      <p:sp>
        <p:nvSpPr>
          <p:cNvPr id="26627" name="Content Placeholder 2"/>
          <p:cNvSpPr>
            <a:spLocks noGrp="1"/>
          </p:cNvSpPr>
          <p:nvPr>
            <p:ph idx="1"/>
          </p:nvPr>
        </p:nvSpPr>
        <p:spPr/>
        <p:txBody>
          <a:bodyPr/>
          <a:lstStyle/>
          <a:p>
            <a:pPr marL="0" indent="0">
              <a:buFontTx/>
              <a:buNone/>
            </a:pPr>
            <a:r>
              <a:rPr lang="en-GB" sz="2400" smtClean="0"/>
              <a:t>“My years working as a HRD.. Were eye opening.  Never before had I been so inspired… or so completely exhausted or stressed out.  In my fourth year I knew I was burnt.  I no longer looked forward to going to work in the mornings.  I looked to my mentors to see how they had managed to stay in the game for more than 20 years and clearly saw the sacrifices they had made in their own lives, and the gambles they had made with their health”.</a:t>
            </a:r>
          </a:p>
          <a:p>
            <a:pPr marL="0" indent="0">
              <a:buFontTx/>
              <a:buNone/>
            </a:pPr>
            <a:endParaRPr lang="en-GB" sz="1000" smtClean="0"/>
          </a:p>
          <a:p>
            <a:pPr marL="0" indent="0">
              <a:buFontTx/>
              <a:buNone/>
            </a:pPr>
            <a:r>
              <a:rPr lang="en-GB" sz="1000" b="1" smtClean="0"/>
              <a:t>(What’s the Point of Revolution if We Can’t Dance? Urgent Action Fund for Women’s Human Rights, Jane Barry with Jelena Dordevic)</a:t>
            </a:r>
            <a:endParaRPr lang="fr-CH" sz="1000" b="1" smtClean="0"/>
          </a:p>
          <a:p>
            <a:pPr marL="0" indent="0">
              <a:buFontTx/>
              <a:buNone/>
            </a:pPr>
            <a:endParaRPr lang="fr-CH" sz="1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smtClean="0"/>
              <a:t>Symptoms of burnout include:</a:t>
            </a:r>
            <a:endParaRPr lang="fr-CH" smtClean="0"/>
          </a:p>
        </p:txBody>
      </p:sp>
      <p:sp>
        <p:nvSpPr>
          <p:cNvPr id="27651" name="Content Placeholder 2"/>
          <p:cNvSpPr>
            <a:spLocks noGrp="1"/>
          </p:cNvSpPr>
          <p:nvPr>
            <p:ph idx="1"/>
          </p:nvPr>
        </p:nvSpPr>
        <p:spPr/>
        <p:txBody>
          <a:bodyPr/>
          <a:lstStyle/>
          <a:p>
            <a:r>
              <a:rPr lang="en-GB" sz="1400" smtClean="0"/>
              <a:t>Emotional, mental, somatic exhaustion</a:t>
            </a:r>
          </a:p>
          <a:p>
            <a:r>
              <a:rPr lang="en-GB" sz="1400" smtClean="0"/>
              <a:t>Feelings of helplessness and hopelessness</a:t>
            </a:r>
          </a:p>
          <a:p>
            <a:r>
              <a:rPr lang="en-GB" sz="1400" smtClean="0"/>
              <a:t>Feeling of emptiness</a:t>
            </a:r>
          </a:p>
          <a:p>
            <a:r>
              <a:rPr lang="en-GB" sz="1400" smtClean="0"/>
              <a:t>Somatic symptoms:</a:t>
            </a:r>
          </a:p>
          <a:p>
            <a:r>
              <a:rPr lang="en-GB" sz="1400" smtClean="0"/>
              <a:t>Headache</a:t>
            </a:r>
          </a:p>
          <a:p>
            <a:r>
              <a:rPr lang="en-GB" sz="1400" smtClean="0"/>
              <a:t>Weakness</a:t>
            </a:r>
          </a:p>
          <a:p>
            <a:r>
              <a:rPr lang="en-GB" sz="1400" smtClean="0"/>
              <a:t>Overstretching</a:t>
            </a:r>
          </a:p>
          <a:p>
            <a:r>
              <a:rPr lang="en-GB" sz="1400" smtClean="0"/>
              <a:t>Pain in the shoulders</a:t>
            </a:r>
          </a:p>
          <a:p>
            <a:r>
              <a:rPr lang="en-GB" sz="1400" smtClean="0"/>
              <a:t>Gastric pain</a:t>
            </a:r>
          </a:p>
          <a:p>
            <a:r>
              <a:rPr lang="en-GB" sz="1400" smtClean="0"/>
              <a:t>Weight gain</a:t>
            </a:r>
          </a:p>
          <a:p>
            <a:r>
              <a:rPr lang="en-GB" sz="1400" smtClean="0"/>
              <a:t>Decrease in immunity towards infections</a:t>
            </a:r>
          </a:p>
          <a:p>
            <a:r>
              <a:rPr lang="en-GB" sz="1400" smtClean="0"/>
              <a:t>Sleep disorders</a:t>
            </a:r>
          </a:p>
          <a:p>
            <a:r>
              <a:rPr lang="en-GB" sz="1400" smtClean="0"/>
              <a:t>Emotional symptoms: depression, ‘my soul died’</a:t>
            </a:r>
          </a:p>
          <a:p>
            <a:r>
              <a:rPr lang="en-GB" sz="1400" smtClean="0"/>
              <a:t>Mental symptoms: negative attitude, rigidity and distance in human relationships, cynicism instead of empathy</a:t>
            </a:r>
          </a:p>
          <a:p>
            <a:pPr>
              <a:buFontTx/>
              <a:buNone/>
            </a:pPr>
            <a:r>
              <a:rPr lang="en-GB" sz="1100" b="1" smtClean="0"/>
              <a:t>                                             (EHAHRDP ‘Defending Human Rights – A resource book for human rights defenders)</a:t>
            </a:r>
            <a:endParaRPr lang="fr-CH" sz="1100" b="1" smtClean="0"/>
          </a:p>
          <a:p>
            <a:pPr>
              <a:buFontTx/>
              <a:buNone/>
            </a:pPr>
            <a:endParaRPr lang="en-GB" sz="1400" b="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sz="3600" smtClean="0"/>
              <a:t>10 habits of effective stress managers</a:t>
            </a:r>
            <a:endParaRPr lang="fr-CH" sz="3600" smtClean="0"/>
          </a:p>
        </p:txBody>
      </p:sp>
      <p:pic>
        <p:nvPicPr>
          <p:cNvPr id="28675" name="Picture 4"/>
          <p:cNvPicPr>
            <a:picLocks noGrp="1" noChangeAspect="1" noChangeArrowheads="1"/>
          </p:cNvPicPr>
          <p:nvPr>
            <p:ph idx="1"/>
          </p:nvPr>
        </p:nvPicPr>
        <p:blipFill>
          <a:blip r:embed="rId2" cstate="print"/>
          <a:srcRect/>
          <a:stretch>
            <a:fillRect/>
          </a:stretch>
        </p:blipFill>
        <p:spPr>
          <a:xfrm>
            <a:off x="2555875" y="1773238"/>
            <a:ext cx="4606925" cy="3387725"/>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sz="3600" smtClean="0">
                <a:latin typeface="Tahoma" pitchFamily="34" charset="0"/>
              </a:rPr>
              <a:t>How many of these describe you?</a:t>
            </a:r>
            <a:endParaRPr lang="fr-CH" sz="3600" smtClean="0"/>
          </a:p>
        </p:txBody>
      </p:sp>
      <p:sp>
        <p:nvSpPr>
          <p:cNvPr id="29699" name="Content Placeholder 2"/>
          <p:cNvSpPr>
            <a:spLocks noGrp="1"/>
          </p:cNvSpPr>
          <p:nvPr>
            <p:ph idx="1"/>
          </p:nvPr>
        </p:nvSpPr>
        <p:spPr/>
        <p:txBody>
          <a:bodyPr/>
          <a:lstStyle/>
          <a:p>
            <a:pPr marL="228600" indent="-228600">
              <a:buFontTx/>
              <a:buAutoNum type="arabicPeriod"/>
            </a:pPr>
            <a:r>
              <a:rPr lang="en-GB" sz="2000" b="1" smtClean="0"/>
              <a:t>You know how to relax.</a:t>
            </a:r>
            <a:endParaRPr lang="fr-CH" sz="2000" smtClean="0"/>
          </a:p>
          <a:p>
            <a:pPr marL="228600" indent="-228600">
              <a:buFontTx/>
              <a:buAutoNum type="arabicPeriod"/>
            </a:pPr>
            <a:r>
              <a:rPr lang="en-GB" sz="2000" b="1" smtClean="0"/>
              <a:t>You eat right and exercise often</a:t>
            </a:r>
            <a:r>
              <a:rPr lang="en-GB" sz="2000" smtClean="0"/>
              <a:t>.</a:t>
            </a:r>
            <a:endParaRPr lang="fr-CH" sz="2000" smtClean="0"/>
          </a:p>
          <a:p>
            <a:pPr marL="228600" indent="-228600">
              <a:buFontTx/>
              <a:buAutoNum type="arabicPeriod"/>
            </a:pPr>
            <a:r>
              <a:rPr lang="en-GB" sz="2000" b="1" smtClean="0"/>
              <a:t>You get enough sleep.</a:t>
            </a:r>
            <a:endParaRPr lang="fr-CH" sz="2000" smtClean="0"/>
          </a:p>
          <a:p>
            <a:pPr marL="228600" indent="-228600">
              <a:buFontTx/>
              <a:buAutoNum type="arabicPeriod"/>
            </a:pPr>
            <a:r>
              <a:rPr lang="en-GB" sz="2000" b="1" smtClean="0"/>
              <a:t>You don’t worry about the unimportant stuff.</a:t>
            </a:r>
            <a:endParaRPr lang="fr-CH" sz="2000" smtClean="0"/>
          </a:p>
          <a:p>
            <a:pPr marL="228600" indent="-228600">
              <a:buFontTx/>
              <a:buAutoNum type="arabicPeriod"/>
            </a:pPr>
            <a:r>
              <a:rPr lang="en-GB" sz="2000" b="1" smtClean="0"/>
              <a:t>You don’t get angry often.</a:t>
            </a:r>
            <a:endParaRPr lang="fr-CH" sz="2000" smtClean="0"/>
          </a:p>
          <a:p>
            <a:pPr marL="228600" indent="-228600">
              <a:buFontTx/>
              <a:buAutoNum type="arabicPeriod"/>
            </a:pPr>
            <a:r>
              <a:rPr lang="en-GB" sz="2000" b="1" smtClean="0"/>
              <a:t>You are organised.  </a:t>
            </a:r>
            <a:endParaRPr lang="fr-CH" sz="2000" smtClean="0"/>
          </a:p>
          <a:p>
            <a:pPr marL="228600" indent="-228600">
              <a:buFontTx/>
              <a:buAutoNum type="arabicPeriod"/>
            </a:pPr>
            <a:r>
              <a:rPr lang="en-GB" sz="2000" b="1" smtClean="0"/>
              <a:t>You manage your time efficiently.</a:t>
            </a:r>
            <a:endParaRPr lang="fr-CH" sz="2000" smtClean="0"/>
          </a:p>
          <a:p>
            <a:pPr marL="228600" indent="-228600">
              <a:buFontTx/>
              <a:buAutoNum type="arabicPeriod"/>
            </a:pPr>
            <a:r>
              <a:rPr lang="en-GB" sz="2000" b="1" smtClean="0"/>
              <a:t>You have and make use of a strong social support system.</a:t>
            </a:r>
            <a:r>
              <a:rPr lang="en-GB" sz="2000" smtClean="0"/>
              <a:t> </a:t>
            </a:r>
            <a:endParaRPr lang="fr-CH" sz="2000" smtClean="0"/>
          </a:p>
          <a:p>
            <a:pPr marL="228600" indent="-228600">
              <a:buFontTx/>
              <a:buAutoNum type="arabicPeriod"/>
            </a:pPr>
            <a:r>
              <a:rPr lang="en-GB" sz="2000" b="1" smtClean="0"/>
              <a:t>You live according to your values.</a:t>
            </a:r>
            <a:r>
              <a:rPr lang="en-GB" sz="2000" smtClean="0"/>
              <a:t> </a:t>
            </a:r>
            <a:endParaRPr lang="fr-CH" sz="2000" smtClean="0"/>
          </a:p>
          <a:p>
            <a:pPr marL="228600" indent="-228600">
              <a:buFontTx/>
              <a:buAutoNum type="arabicPeriod"/>
            </a:pPr>
            <a:r>
              <a:rPr lang="en-GB" sz="2000" b="1" smtClean="0"/>
              <a:t>You have a good sense of humour.</a:t>
            </a:r>
            <a:r>
              <a:rPr lang="en-GB" sz="2000" smtClean="0"/>
              <a:t>  </a:t>
            </a:r>
            <a:endParaRPr lang="fr-CH" sz="2000" smtClean="0"/>
          </a:p>
          <a:p>
            <a:pPr marL="228600" indent="-228600">
              <a:buFontTx/>
              <a:buAutoNum type="arabicPeriod"/>
            </a:pPr>
            <a:endParaRPr lang="fr-CH" sz="20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sz="3200" smtClean="0"/>
              <a:t>Tools for coping</a:t>
            </a:r>
            <a:endParaRPr lang="fr-CH" sz="3200" smtClean="0"/>
          </a:p>
        </p:txBody>
      </p:sp>
      <p:pic>
        <p:nvPicPr>
          <p:cNvPr id="30723" name="Picture 4"/>
          <p:cNvPicPr>
            <a:picLocks noGrp="1" noChangeAspect="1" noChangeArrowheads="1"/>
          </p:cNvPicPr>
          <p:nvPr>
            <p:ph idx="1"/>
          </p:nvPr>
        </p:nvPicPr>
        <p:blipFill>
          <a:blip r:embed="rId2" cstate="print"/>
          <a:srcRect/>
          <a:stretch>
            <a:fillRect/>
          </a:stretch>
        </p:blipFill>
        <p:spPr>
          <a:xfrm>
            <a:off x="2195513" y="2276475"/>
            <a:ext cx="4762500" cy="3571875"/>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smtClean="0"/>
              <a:t>What keeps you going, what sustains you?</a:t>
            </a:r>
            <a:endParaRPr lang="fr-CH" smtClean="0"/>
          </a:p>
        </p:txBody>
      </p:sp>
      <p:sp>
        <p:nvSpPr>
          <p:cNvPr id="31747" name="Content Placeholder 2"/>
          <p:cNvSpPr>
            <a:spLocks noGrp="1"/>
          </p:cNvSpPr>
          <p:nvPr>
            <p:ph idx="1"/>
          </p:nvPr>
        </p:nvSpPr>
        <p:spPr/>
        <p:txBody>
          <a:bodyPr/>
          <a:lstStyle/>
          <a:p>
            <a:r>
              <a:rPr lang="en-GB" smtClean="0"/>
              <a:t>The right to rest</a:t>
            </a:r>
          </a:p>
          <a:p>
            <a:r>
              <a:rPr lang="en-GB" smtClean="0"/>
              <a:t>Keeping safe</a:t>
            </a:r>
          </a:p>
          <a:p>
            <a:r>
              <a:rPr lang="en-GB" smtClean="0"/>
              <a:t>Recognition</a:t>
            </a:r>
          </a:p>
          <a:p>
            <a:r>
              <a:rPr lang="en-GB" smtClean="0"/>
              <a:t>Personal relationships</a:t>
            </a:r>
            <a:endParaRPr lang="fr-CH"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mtClean="0"/>
              <a:t>Political warfare</a:t>
            </a:r>
            <a:endParaRPr lang="fr-CH" smtClean="0"/>
          </a:p>
        </p:txBody>
      </p:sp>
      <p:pic>
        <p:nvPicPr>
          <p:cNvPr id="14339" name="Content Placeholder 3" descr="C:\Users\l.openshaw\Desktop\personal\selfcare.jpg"/>
          <p:cNvPicPr>
            <a:picLocks noGrp="1" noChangeAspect="1" noChangeArrowheads="1"/>
          </p:cNvPicPr>
          <p:nvPr>
            <p:ph idx="1"/>
          </p:nvPr>
        </p:nvPicPr>
        <p:blipFill>
          <a:blip r:embed="rId2" cstate="print"/>
          <a:srcRect/>
          <a:stretch>
            <a:fillRect/>
          </a:stretch>
        </p:blipFill>
        <p:spPr>
          <a:xfrm>
            <a:off x="3048000" y="2514600"/>
            <a:ext cx="3048000" cy="304800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smtClean="0"/>
              <a:t>Strategies used by HRDs</a:t>
            </a:r>
            <a:br>
              <a:rPr lang="en-GB" smtClean="0"/>
            </a:br>
            <a:endParaRPr lang="fr-CH" smtClean="0"/>
          </a:p>
        </p:txBody>
      </p:sp>
      <p:sp>
        <p:nvSpPr>
          <p:cNvPr id="32771" name="Content Placeholder 2"/>
          <p:cNvSpPr>
            <a:spLocks noGrp="1"/>
          </p:cNvSpPr>
          <p:nvPr>
            <p:ph idx="1"/>
          </p:nvPr>
        </p:nvSpPr>
        <p:spPr/>
        <p:txBody>
          <a:bodyPr/>
          <a:lstStyle/>
          <a:p>
            <a:r>
              <a:rPr lang="en-GB" sz="1200" smtClean="0"/>
              <a:t>Pleasure</a:t>
            </a:r>
          </a:p>
          <a:p>
            <a:r>
              <a:rPr lang="en-GB" sz="1200" smtClean="0"/>
              <a:t>Spirituality</a:t>
            </a:r>
          </a:p>
          <a:p>
            <a:r>
              <a:rPr lang="en-GB" sz="1200" smtClean="0"/>
              <a:t>Friendship/support groups</a:t>
            </a:r>
          </a:p>
          <a:p>
            <a:r>
              <a:rPr lang="en-GB" sz="1200" smtClean="0"/>
              <a:t>Crying it out</a:t>
            </a:r>
          </a:p>
          <a:p>
            <a:r>
              <a:rPr lang="en-GB" sz="1200" smtClean="0"/>
              <a:t>Giving comfort whilst needing comfort</a:t>
            </a:r>
          </a:p>
          <a:p>
            <a:r>
              <a:rPr lang="en-GB" sz="1200" smtClean="0"/>
              <a:t>Saying no to working weekends</a:t>
            </a:r>
          </a:p>
          <a:p>
            <a:r>
              <a:rPr lang="en-GB" sz="1200" smtClean="0"/>
              <a:t>Having a laugh</a:t>
            </a:r>
          </a:p>
          <a:p>
            <a:r>
              <a:rPr lang="en-GB" sz="1200" smtClean="0"/>
              <a:t>Writing</a:t>
            </a:r>
          </a:p>
          <a:p>
            <a:r>
              <a:rPr lang="en-GB" sz="1200" smtClean="0"/>
              <a:t>therapy</a:t>
            </a:r>
          </a:p>
          <a:p>
            <a:r>
              <a:rPr lang="en-GB" sz="1200" smtClean="0"/>
              <a:t>Organisational strategies for staff well-being (flexible working hours, sabbatcials, pension, budget, social secretary</a:t>
            </a:r>
          </a:p>
          <a:p>
            <a:r>
              <a:rPr lang="en-GB" sz="1200" smtClean="0"/>
              <a:t>Dancing, partying</a:t>
            </a:r>
          </a:p>
          <a:p>
            <a:r>
              <a:rPr lang="en-GB" sz="1200" smtClean="0"/>
              <a:t>Talking – making the private public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smtClean="0"/>
              <a:t>Prevention and Recovery</a:t>
            </a:r>
            <a:endParaRPr lang="fr-CH" smtClean="0"/>
          </a:p>
        </p:txBody>
      </p:sp>
      <p:sp>
        <p:nvSpPr>
          <p:cNvPr id="33795" name="Content Placeholder 2"/>
          <p:cNvSpPr>
            <a:spLocks noGrp="1"/>
          </p:cNvSpPr>
          <p:nvPr>
            <p:ph idx="1"/>
          </p:nvPr>
        </p:nvSpPr>
        <p:spPr/>
        <p:txBody>
          <a:bodyPr/>
          <a:lstStyle/>
          <a:p>
            <a:pPr marL="0" indent="0">
              <a:buFontTx/>
              <a:buNone/>
            </a:pPr>
            <a:r>
              <a:rPr lang="en-GB" smtClean="0"/>
              <a:t>STOP DENYING</a:t>
            </a:r>
          </a:p>
          <a:p>
            <a:pPr marL="0" indent="0">
              <a:buFontTx/>
              <a:buNone/>
            </a:pPr>
            <a:r>
              <a:rPr lang="en-GB" smtClean="0"/>
              <a:t>Listen to your body. Begin to feely admit the stresses and pressures which have manifested physically, mentally or emotionally.</a:t>
            </a:r>
            <a:endParaRPr lang="fr-CH" smtClean="0"/>
          </a:p>
        </p:txBody>
      </p:sp>
      <p:sp>
        <p:nvSpPr>
          <p:cNvPr id="33796" name="TextBox 3"/>
          <p:cNvSpPr txBox="1">
            <a:spLocks noChangeArrowheads="1"/>
          </p:cNvSpPr>
          <p:nvPr/>
        </p:nvSpPr>
        <p:spPr bwMode="auto">
          <a:xfrm>
            <a:off x="5940425" y="4437063"/>
            <a:ext cx="2519363" cy="461962"/>
          </a:xfrm>
          <a:prstGeom prst="rect">
            <a:avLst/>
          </a:prstGeom>
          <a:noFill/>
          <a:ln w="9525">
            <a:noFill/>
            <a:miter lim="800000"/>
            <a:headEnd/>
            <a:tailEnd/>
          </a:ln>
        </p:spPr>
        <p:txBody>
          <a:bodyPr>
            <a:spAutoFit/>
          </a:bodyPr>
          <a:lstStyle/>
          <a:p>
            <a:endParaRPr lang="fr-CH"/>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smtClean="0"/>
              <a:t>Getting it?</a:t>
            </a:r>
            <a:endParaRPr lang="fr-CH" smtClean="0"/>
          </a:p>
        </p:txBody>
      </p:sp>
      <p:pic>
        <p:nvPicPr>
          <p:cNvPr id="34819" name="Picture 2"/>
          <p:cNvPicPr>
            <a:picLocks noGrp="1" noChangeAspect="1" noChangeArrowheads="1"/>
          </p:cNvPicPr>
          <p:nvPr>
            <p:ph idx="1"/>
          </p:nvPr>
        </p:nvPicPr>
        <p:blipFill>
          <a:blip r:embed="rId2" cstate="print"/>
          <a:srcRect/>
          <a:stretch>
            <a:fillRect/>
          </a:stretch>
        </p:blipFill>
        <p:spPr>
          <a:xfrm>
            <a:off x="2286000" y="2324100"/>
            <a:ext cx="4572000" cy="34290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smtClean="0"/>
              <a:t>Avoid Isolation</a:t>
            </a:r>
            <a:endParaRPr lang="fr-CH" smtClean="0"/>
          </a:p>
        </p:txBody>
      </p:sp>
      <p:sp>
        <p:nvSpPr>
          <p:cNvPr id="35843" name="Content Placeholder 2"/>
          <p:cNvSpPr>
            <a:spLocks noGrp="1"/>
          </p:cNvSpPr>
          <p:nvPr>
            <p:ph idx="1"/>
          </p:nvPr>
        </p:nvSpPr>
        <p:spPr/>
        <p:txBody>
          <a:bodyPr/>
          <a:lstStyle/>
          <a:p>
            <a:r>
              <a:rPr lang="en-GB" smtClean="0"/>
              <a:t>Don’t do everything alone. Develop or renew intimacies with friends and loved ones. Closeness not only brings new insights, but also is anathema to agitation and depression.</a:t>
            </a:r>
            <a:endParaRPr lang="fr-CH" smtClean="0"/>
          </a:p>
        </p:txBody>
      </p:sp>
      <p:pic>
        <p:nvPicPr>
          <p:cNvPr id="35844" name="Picture 3"/>
          <p:cNvPicPr>
            <a:picLocks noChangeAspect="1" noChangeArrowheads="1"/>
          </p:cNvPicPr>
          <p:nvPr/>
        </p:nvPicPr>
        <p:blipFill>
          <a:blip r:embed="rId2" cstate="print"/>
          <a:srcRect/>
          <a:stretch>
            <a:fillRect/>
          </a:stretch>
        </p:blipFill>
        <p:spPr bwMode="auto">
          <a:xfrm>
            <a:off x="6516688" y="4292600"/>
            <a:ext cx="1584325" cy="150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smtClean="0"/>
              <a:t>Change your circumstances</a:t>
            </a:r>
            <a:endParaRPr lang="fr-CH" smtClean="0"/>
          </a:p>
        </p:txBody>
      </p:sp>
      <p:sp>
        <p:nvSpPr>
          <p:cNvPr id="36867" name="Content Placeholder 2"/>
          <p:cNvSpPr>
            <a:spLocks noGrp="1"/>
          </p:cNvSpPr>
          <p:nvPr>
            <p:ph idx="1"/>
          </p:nvPr>
        </p:nvSpPr>
        <p:spPr/>
        <p:txBody>
          <a:bodyPr/>
          <a:lstStyle/>
          <a:p>
            <a:r>
              <a:rPr lang="en-GB" smtClean="0"/>
              <a:t>If your job, your relationship, a situation, or a person is dragging you under, try to alter your circumstances, or if necessary, leave.</a:t>
            </a:r>
            <a:endParaRPr lang="fr-CH" smtClean="0"/>
          </a:p>
        </p:txBody>
      </p:sp>
      <p:pic>
        <p:nvPicPr>
          <p:cNvPr id="36868" name="Picture 2"/>
          <p:cNvPicPr>
            <a:picLocks noChangeAspect="1" noChangeArrowheads="1"/>
          </p:cNvPicPr>
          <p:nvPr/>
        </p:nvPicPr>
        <p:blipFill>
          <a:blip r:embed="rId2" cstate="print"/>
          <a:srcRect/>
          <a:stretch>
            <a:fillRect/>
          </a:stretch>
        </p:blipFill>
        <p:spPr bwMode="auto">
          <a:xfrm>
            <a:off x="4787900" y="3644900"/>
            <a:ext cx="3211513" cy="208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smtClean="0"/>
              <a:t>Diminish intensity in your life</a:t>
            </a:r>
            <a:endParaRPr lang="fr-CH" smtClean="0"/>
          </a:p>
        </p:txBody>
      </p:sp>
      <p:sp>
        <p:nvSpPr>
          <p:cNvPr id="37891" name="Content Placeholder 2"/>
          <p:cNvSpPr>
            <a:spLocks noGrp="1"/>
          </p:cNvSpPr>
          <p:nvPr>
            <p:ph idx="1"/>
          </p:nvPr>
        </p:nvSpPr>
        <p:spPr/>
        <p:txBody>
          <a:bodyPr/>
          <a:lstStyle/>
          <a:p>
            <a:pPr marL="0" indent="0">
              <a:buFontTx/>
              <a:buNone/>
            </a:pPr>
            <a:r>
              <a:rPr lang="en-GB" sz="4800" smtClean="0"/>
              <a:t>Pinpoint those areas or aspects which summon up the most concentrated intensity and work toward alleviating that pressure.</a:t>
            </a:r>
            <a:endParaRPr lang="fr-CH" sz="48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smtClean="0"/>
              <a:t>Stop over-nurturing</a:t>
            </a:r>
            <a:endParaRPr lang="fr-CH" smtClean="0"/>
          </a:p>
        </p:txBody>
      </p:sp>
      <p:sp>
        <p:nvSpPr>
          <p:cNvPr id="38915" name="Content Placeholder 2"/>
          <p:cNvSpPr>
            <a:spLocks noGrp="1"/>
          </p:cNvSpPr>
          <p:nvPr>
            <p:ph idx="1"/>
          </p:nvPr>
        </p:nvSpPr>
        <p:spPr>
          <a:xfrm>
            <a:off x="685800" y="1981200"/>
            <a:ext cx="7772400" cy="4040188"/>
          </a:xfrm>
        </p:spPr>
        <p:txBody>
          <a:bodyPr/>
          <a:lstStyle/>
          <a:p>
            <a:pPr marL="0" indent="0">
              <a:buFontTx/>
              <a:buNone/>
            </a:pPr>
            <a:r>
              <a:rPr lang="en-GB" smtClean="0"/>
              <a:t>If you routinely take on other people’s problems and responsibilities, learn to gracefully disengage. Try to get some nurturing yourself.</a:t>
            </a:r>
            <a:endParaRPr lang="fr-CH" smtClean="0"/>
          </a:p>
        </p:txBody>
      </p:sp>
      <p:pic>
        <p:nvPicPr>
          <p:cNvPr id="38916" name="Picture 2"/>
          <p:cNvPicPr>
            <a:picLocks noChangeAspect="1" noChangeArrowheads="1"/>
          </p:cNvPicPr>
          <p:nvPr/>
        </p:nvPicPr>
        <p:blipFill>
          <a:blip r:embed="rId2" cstate="print"/>
          <a:srcRect/>
          <a:stretch>
            <a:fillRect/>
          </a:stretch>
        </p:blipFill>
        <p:spPr bwMode="auto">
          <a:xfrm>
            <a:off x="5427663" y="3644900"/>
            <a:ext cx="2882900" cy="216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smtClean="0"/>
              <a:t>Learn to say ‘no’</a:t>
            </a:r>
            <a:endParaRPr lang="fr-CH" smtClean="0"/>
          </a:p>
        </p:txBody>
      </p:sp>
      <p:sp>
        <p:nvSpPr>
          <p:cNvPr id="39939" name="Content Placeholder 2"/>
          <p:cNvSpPr>
            <a:spLocks noGrp="1"/>
          </p:cNvSpPr>
          <p:nvPr>
            <p:ph idx="1"/>
          </p:nvPr>
        </p:nvSpPr>
        <p:spPr/>
        <p:txBody>
          <a:bodyPr/>
          <a:lstStyle/>
          <a:p>
            <a:pPr marL="0" indent="0">
              <a:buFontTx/>
              <a:buNone/>
            </a:pPr>
            <a:r>
              <a:rPr lang="en-GB" smtClean="0"/>
              <a:t>You’ll help diminish intensity by speaking up for yourself.  This means refusing additional requests or demands on your time and emotions.</a:t>
            </a:r>
            <a:endParaRPr lang="fr-CH" smtClean="0"/>
          </a:p>
        </p:txBody>
      </p:sp>
      <p:pic>
        <p:nvPicPr>
          <p:cNvPr id="39940" name="Picture 3"/>
          <p:cNvPicPr>
            <a:picLocks noChangeAspect="1" noChangeArrowheads="1"/>
          </p:cNvPicPr>
          <p:nvPr/>
        </p:nvPicPr>
        <p:blipFill>
          <a:blip r:embed="rId2" cstate="print"/>
          <a:srcRect/>
          <a:stretch>
            <a:fillRect/>
          </a:stretch>
        </p:blipFill>
        <p:spPr bwMode="auto">
          <a:xfrm>
            <a:off x="5148263" y="3502025"/>
            <a:ext cx="322897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smtClean="0"/>
              <a:t>Begin to back off and detach</a:t>
            </a:r>
            <a:endParaRPr lang="fr-CH" smtClean="0"/>
          </a:p>
        </p:txBody>
      </p:sp>
      <p:sp>
        <p:nvSpPr>
          <p:cNvPr id="40963" name="Content Placeholder 2"/>
          <p:cNvSpPr>
            <a:spLocks noGrp="1"/>
          </p:cNvSpPr>
          <p:nvPr>
            <p:ph idx="1"/>
          </p:nvPr>
        </p:nvSpPr>
        <p:spPr/>
        <p:txBody>
          <a:bodyPr/>
          <a:lstStyle/>
          <a:p>
            <a:pPr marL="0" indent="0">
              <a:buFontTx/>
              <a:buNone/>
            </a:pPr>
            <a:r>
              <a:rPr lang="en-GB" smtClean="0"/>
              <a:t>Learn to delegate, not only at work, but also at home and will friends.  In  this case, detachment means rescuing yourself from yourself.</a:t>
            </a:r>
            <a:endParaRPr lang="fr-CH" smtClean="0"/>
          </a:p>
        </p:txBody>
      </p:sp>
      <p:pic>
        <p:nvPicPr>
          <p:cNvPr id="40964" name="Picture 2"/>
          <p:cNvPicPr>
            <a:picLocks noChangeAspect="1" noChangeArrowheads="1"/>
          </p:cNvPicPr>
          <p:nvPr/>
        </p:nvPicPr>
        <p:blipFill>
          <a:blip r:embed="rId2" cstate="print"/>
          <a:srcRect/>
          <a:stretch>
            <a:fillRect/>
          </a:stretch>
        </p:blipFill>
        <p:spPr bwMode="auto">
          <a:xfrm>
            <a:off x="6992938" y="3360738"/>
            <a:ext cx="2043112" cy="2535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smtClean="0"/>
              <a:t>Re-assess your values</a:t>
            </a:r>
            <a:endParaRPr lang="fr-CH" smtClean="0"/>
          </a:p>
        </p:txBody>
      </p:sp>
      <p:sp>
        <p:nvSpPr>
          <p:cNvPr id="41987" name="Content Placeholder 2"/>
          <p:cNvSpPr>
            <a:spLocks noGrp="1"/>
          </p:cNvSpPr>
          <p:nvPr>
            <p:ph idx="1"/>
          </p:nvPr>
        </p:nvSpPr>
        <p:spPr/>
        <p:txBody>
          <a:bodyPr/>
          <a:lstStyle/>
          <a:p>
            <a:pPr marL="0" indent="0">
              <a:buFontTx/>
              <a:buNone/>
            </a:pPr>
            <a:r>
              <a:rPr lang="en-GB" smtClean="0"/>
              <a:t>Try to distinguish meaningful values from the temporary and fleeting, the essential from the non-essential.  You will conserve energy and time, and begin to feel more centred.</a:t>
            </a:r>
            <a:endParaRPr lang="fr-CH" smtClean="0"/>
          </a:p>
        </p:txBody>
      </p:sp>
      <p:pic>
        <p:nvPicPr>
          <p:cNvPr id="41988" name="Picture 2"/>
          <p:cNvPicPr>
            <a:picLocks noChangeAspect="1" noChangeArrowheads="1"/>
          </p:cNvPicPr>
          <p:nvPr/>
        </p:nvPicPr>
        <p:blipFill>
          <a:blip r:embed="rId2" cstate="print"/>
          <a:srcRect/>
          <a:stretch>
            <a:fillRect/>
          </a:stretch>
        </p:blipFill>
        <p:spPr bwMode="auto">
          <a:xfrm>
            <a:off x="6300788" y="4005263"/>
            <a:ext cx="1889125" cy="2090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z="3600" smtClean="0">
                <a:latin typeface="Tahoma" pitchFamily="34" charset="0"/>
              </a:rPr>
              <a:t>Objectives</a:t>
            </a:r>
            <a:endParaRPr lang="fr-CH" smtClean="0"/>
          </a:p>
        </p:txBody>
      </p:sp>
      <p:sp>
        <p:nvSpPr>
          <p:cNvPr id="15363" name="Content Placeholder 2"/>
          <p:cNvSpPr>
            <a:spLocks noGrp="1"/>
          </p:cNvSpPr>
          <p:nvPr>
            <p:ph idx="1"/>
          </p:nvPr>
        </p:nvSpPr>
        <p:spPr/>
        <p:txBody>
          <a:bodyPr/>
          <a:lstStyle/>
          <a:p>
            <a:pPr marL="0" indent="0">
              <a:buFontTx/>
              <a:buNone/>
            </a:pPr>
            <a:r>
              <a:rPr lang="en-GB" sz="2000" smtClean="0"/>
              <a:t>By the end of the session participants will have</a:t>
            </a:r>
            <a:r>
              <a:rPr lang="fr-CH" sz="2000" smtClean="0"/>
              <a:t>:</a:t>
            </a:r>
          </a:p>
          <a:p>
            <a:pPr marL="0" indent="0">
              <a:buFontTx/>
              <a:buNone/>
            </a:pPr>
            <a:endParaRPr lang="en-GB" sz="2000" smtClean="0"/>
          </a:p>
          <a:p>
            <a:pPr marL="0" indent="0"/>
            <a:r>
              <a:rPr lang="en-GB" sz="2400" smtClean="0"/>
              <a:t>discussed the </a:t>
            </a:r>
            <a:r>
              <a:rPr lang="en-GB" sz="2400" b="1" smtClean="0"/>
              <a:t>importance</a:t>
            </a:r>
            <a:r>
              <a:rPr lang="en-GB" sz="2400" smtClean="0"/>
              <a:t> of </a:t>
            </a:r>
            <a:r>
              <a:rPr lang="en-GB" sz="2400" b="1" smtClean="0"/>
              <a:t>self care </a:t>
            </a:r>
            <a:r>
              <a:rPr lang="en-GB" sz="2400" smtClean="0"/>
              <a:t>in sustaining activism </a:t>
            </a:r>
          </a:p>
          <a:p>
            <a:pPr marL="0" indent="0"/>
            <a:r>
              <a:rPr lang="en-GB" sz="2400" smtClean="0"/>
              <a:t>shared </a:t>
            </a:r>
            <a:r>
              <a:rPr lang="en-GB" sz="2400" b="1" smtClean="0"/>
              <a:t>strategies for coping </a:t>
            </a:r>
            <a:r>
              <a:rPr lang="en-GB" sz="2400" smtClean="0"/>
              <a:t>with demands of being a WHRD</a:t>
            </a:r>
          </a:p>
          <a:p>
            <a:pPr marL="0" indent="0"/>
            <a:r>
              <a:rPr lang="en-GB" sz="2400" smtClean="0"/>
              <a:t>practised techniques to </a:t>
            </a:r>
            <a:r>
              <a:rPr lang="en-GB" sz="2400" b="1" smtClean="0"/>
              <a:t>relax</a:t>
            </a:r>
            <a:r>
              <a:rPr lang="en-GB" sz="2400" smtClean="0"/>
              <a:t> their bodies and minds</a:t>
            </a:r>
          </a:p>
          <a:p>
            <a:pPr marL="0" indent="0">
              <a:buFontTx/>
              <a:buNone/>
            </a:pPr>
            <a:endParaRPr lang="fr-CH"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smtClean="0"/>
              <a:t>Learn to pace yourself</a:t>
            </a:r>
            <a:endParaRPr lang="fr-CH" smtClean="0"/>
          </a:p>
        </p:txBody>
      </p:sp>
      <p:sp>
        <p:nvSpPr>
          <p:cNvPr id="43011" name="Content Placeholder 2"/>
          <p:cNvSpPr>
            <a:spLocks noGrp="1"/>
          </p:cNvSpPr>
          <p:nvPr>
            <p:ph idx="1"/>
          </p:nvPr>
        </p:nvSpPr>
        <p:spPr/>
        <p:txBody>
          <a:bodyPr/>
          <a:lstStyle/>
          <a:p>
            <a:pPr marL="0" indent="0">
              <a:buFontTx/>
              <a:buNone/>
            </a:pPr>
            <a:r>
              <a:rPr lang="en-GB" smtClean="0"/>
              <a:t>Try to take life in moderation. You only have so much energy available.  Ascertain what is wanted and needed in your life, then begin to balance work with love, pleasure, and </a:t>
            </a:r>
          </a:p>
          <a:p>
            <a:pPr marL="0" indent="0">
              <a:buFontTx/>
              <a:buNone/>
            </a:pPr>
            <a:r>
              <a:rPr lang="en-GB" smtClean="0"/>
              <a:t>relaxation.</a:t>
            </a:r>
            <a:endParaRPr lang="fr-CH" smtClean="0"/>
          </a:p>
        </p:txBody>
      </p:sp>
      <p:pic>
        <p:nvPicPr>
          <p:cNvPr id="43012" name="Picture 2"/>
          <p:cNvPicPr>
            <a:picLocks noChangeAspect="1" noChangeArrowheads="1"/>
          </p:cNvPicPr>
          <p:nvPr/>
        </p:nvPicPr>
        <p:blipFill>
          <a:blip r:embed="rId2" cstate="print"/>
          <a:srcRect/>
          <a:stretch>
            <a:fillRect/>
          </a:stretch>
        </p:blipFill>
        <p:spPr bwMode="auto">
          <a:xfrm>
            <a:off x="5003800" y="4005263"/>
            <a:ext cx="3505200" cy="202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smtClean="0"/>
              <a:t>Take care of your body</a:t>
            </a:r>
            <a:endParaRPr lang="fr-CH" smtClean="0"/>
          </a:p>
        </p:txBody>
      </p:sp>
      <p:sp>
        <p:nvSpPr>
          <p:cNvPr id="44035" name="Content Placeholder 2"/>
          <p:cNvSpPr>
            <a:spLocks noGrp="1"/>
          </p:cNvSpPr>
          <p:nvPr>
            <p:ph idx="1"/>
          </p:nvPr>
        </p:nvSpPr>
        <p:spPr/>
        <p:txBody>
          <a:bodyPr/>
          <a:lstStyle/>
          <a:p>
            <a:pPr marL="0" indent="0">
              <a:buFontTx/>
              <a:buNone/>
            </a:pPr>
            <a:r>
              <a:rPr lang="en-GB" smtClean="0"/>
              <a:t>Don’t skip meals, abuse yourself with rigid diets, disregard your need for sleep, or break the doctor appointments.  Get some exercise and take care of yourself nutritionally.</a:t>
            </a:r>
            <a:endParaRPr lang="fr-CH" smtClean="0"/>
          </a:p>
        </p:txBody>
      </p:sp>
      <p:pic>
        <p:nvPicPr>
          <p:cNvPr id="44036" name="Picture 2"/>
          <p:cNvPicPr>
            <a:picLocks noChangeAspect="1" noChangeArrowheads="1"/>
          </p:cNvPicPr>
          <p:nvPr/>
        </p:nvPicPr>
        <p:blipFill>
          <a:blip r:embed="rId2" cstate="print"/>
          <a:srcRect/>
          <a:stretch>
            <a:fillRect/>
          </a:stretch>
        </p:blipFill>
        <p:spPr bwMode="auto">
          <a:xfrm>
            <a:off x="7092950" y="3789363"/>
            <a:ext cx="1576388" cy="206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sz="3200" smtClean="0">
                <a:latin typeface="Tahoma" pitchFamily="34" charset="0"/>
              </a:rPr>
              <a:t>1 minute body scan</a:t>
            </a:r>
            <a:endParaRPr lang="fr-CH" sz="3200" smtClean="0"/>
          </a:p>
        </p:txBody>
      </p:sp>
      <p:sp>
        <p:nvSpPr>
          <p:cNvPr id="45059" name="Content Placeholder 2"/>
          <p:cNvSpPr>
            <a:spLocks noGrp="1"/>
          </p:cNvSpPr>
          <p:nvPr>
            <p:ph idx="1"/>
          </p:nvPr>
        </p:nvSpPr>
        <p:spPr/>
        <p:txBody>
          <a:bodyPr/>
          <a:lstStyle/>
          <a:p>
            <a:pPr marL="457200" lvl="1" indent="0" eaLnBrk="1" hangingPunct="1">
              <a:lnSpc>
                <a:spcPct val="90000"/>
              </a:lnSpc>
              <a:spcBef>
                <a:spcPts val="55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smtClean="0"/>
              <a:t> </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CH" smtClean="0"/>
          </a:p>
        </p:txBody>
      </p:sp>
      <p:pic>
        <p:nvPicPr>
          <p:cNvPr id="45060" name="Picture 4"/>
          <p:cNvPicPr>
            <a:picLocks noChangeAspect="1" noChangeArrowheads="1"/>
          </p:cNvPicPr>
          <p:nvPr/>
        </p:nvPicPr>
        <p:blipFill>
          <a:blip r:embed="rId2" cstate="print"/>
          <a:srcRect/>
          <a:stretch>
            <a:fillRect/>
          </a:stretch>
        </p:blipFill>
        <p:spPr bwMode="auto">
          <a:xfrm>
            <a:off x="3148013" y="2349500"/>
            <a:ext cx="284797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sz="4800" smtClean="0"/>
              <a:t>Listen to your body</a:t>
            </a:r>
            <a:endParaRPr lang="fr-CH" sz="4800" smtClean="0"/>
          </a:p>
        </p:txBody>
      </p:sp>
      <p:sp>
        <p:nvSpPr>
          <p:cNvPr id="46083" name="Content Placeholder 2"/>
          <p:cNvSpPr>
            <a:spLocks noGrp="1"/>
          </p:cNvSpPr>
          <p:nvPr>
            <p:ph idx="1"/>
          </p:nvPr>
        </p:nvSpPr>
        <p:spPr/>
        <p:txBody>
          <a:bodyPr/>
          <a:lstStyle/>
          <a:p>
            <a:r>
              <a:rPr lang="en-GB" sz="2000" smtClean="0"/>
              <a:t>Is your brow furrowed?</a:t>
            </a:r>
            <a:endParaRPr lang="fr-CH" sz="2000" i="1" smtClean="0"/>
          </a:p>
          <a:p>
            <a:r>
              <a:rPr lang="en-GB" sz="2000" smtClean="0"/>
              <a:t>Are your eyebrows knitted?</a:t>
            </a:r>
            <a:endParaRPr lang="fr-CH" sz="2000" i="1" smtClean="0"/>
          </a:p>
          <a:p>
            <a:r>
              <a:rPr lang="en-GB" sz="2000" smtClean="0"/>
              <a:t>Is your jaw clenched?</a:t>
            </a:r>
            <a:endParaRPr lang="fr-CH" sz="2000" i="1" smtClean="0"/>
          </a:p>
          <a:p>
            <a:r>
              <a:rPr lang="en-GB" sz="2000" smtClean="0"/>
              <a:t>Are your lips pursed?</a:t>
            </a:r>
            <a:endParaRPr lang="fr-CH" sz="2000" i="1" smtClean="0"/>
          </a:p>
          <a:p>
            <a:r>
              <a:rPr lang="en-GB" sz="2000" smtClean="0"/>
              <a:t>Are your shoulders hunched?</a:t>
            </a:r>
            <a:endParaRPr lang="fr-CH" sz="2000" i="1" smtClean="0"/>
          </a:p>
          <a:p>
            <a:r>
              <a:rPr lang="en-GB" sz="2000" smtClean="0"/>
              <a:t>Are your arms tense?</a:t>
            </a:r>
            <a:endParaRPr lang="fr-CH" sz="2000" i="1" smtClean="0"/>
          </a:p>
          <a:p>
            <a:r>
              <a:rPr lang="en-GB" sz="2000" smtClean="0"/>
              <a:t>Are your thigh and calf muscles tense?</a:t>
            </a:r>
            <a:endParaRPr lang="fr-CH" sz="2000" i="1" smtClean="0"/>
          </a:p>
          <a:p>
            <a:r>
              <a:rPr lang="en-GB" sz="2000" smtClean="0"/>
              <a:t>Are your toes curled?</a:t>
            </a:r>
            <a:endParaRPr lang="fr-CH" sz="2000" i="1" smtClean="0"/>
          </a:p>
          <a:p>
            <a:r>
              <a:rPr lang="en-GB" sz="2000" smtClean="0"/>
              <a:t>Do you notice any discomfort anywhere else in your body?</a:t>
            </a:r>
            <a:endParaRPr lang="fr-CH" sz="2000" i="1"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smtClean="0"/>
              <a:t>Diminish worry and anxiety</a:t>
            </a:r>
            <a:endParaRPr lang="fr-CH" smtClean="0"/>
          </a:p>
        </p:txBody>
      </p:sp>
      <p:sp>
        <p:nvSpPr>
          <p:cNvPr id="47107" name="Content Placeholder 2"/>
          <p:cNvSpPr>
            <a:spLocks noGrp="1"/>
          </p:cNvSpPr>
          <p:nvPr>
            <p:ph idx="1"/>
          </p:nvPr>
        </p:nvSpPr>
        <p:spPr/>
        <p:txBody>
          <a:bodyPr/>
          <a:lstStyle/>
          <a:p>
            <a:pPr marL="0" indent="0">
              <a:buFontTx/>
              <a:buNone/>
            </a:pPr>
            <a:r>
              <a:rPr lang="en-GB" smtClean="0"/>
              <a:t>Try to keep superstitious worrying to a minimum – it changes nothing. You’ll have a better grip on yourself if you spend less time worrying and more time taking care of your real needs.</a:t>
            </a:r>
            <a:endParaRPr lang="fr-CH"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sz="2400" smtClean="0">
                <a:latin typeface="Tahoma" pitchFamily="34" charset="0"/>
              </a:rPr>
              <a:t>Fingerholds to manage emotions</a:t>
            </a:r>
            <a:endParaRPr lang="fr-CH" sz="2400" smtClean="0"/>
          </a:p>
        </p:txBody>
      </p:sp>
      <p:pic>
        <p:nvPicPr>
          <p:cNvPr id="48131" name="Picture 6"/>
          <p:cNvPicPr>
            <a:picLocks noGrp="1" noChangeAspect="1" noChangeArrowheads="1"/>
          </p:cNvPicPr>
          <p:nvPr>
            <p:ph idx="1"/>
          </p:nvPr>
        </p:nvPicPr>
        <p:blipFill>
          <a:blip r:embed="rId2" cstate="print"/>
          <a:srcRect/>
          <a:stretch>
            <a:fillRect/>
          </a:stretch>
        </p:blipFill>
        <p:spPr>
          <a:xfrm>
            <a:off x="2863850" y="1628775"/>
            <a:ext cx="3744913" cy="3906838"/>
          </a:xfrm>
          <a:noFill/>
        </p:spPr>
      </p:pic>
      <p:sp>
        <p:nvSpPr>
          <p:cNvPr id="48132" name="Text Box 7"/>
          <p:cNvSpPr txBox="1">
            <a:spLocks noChangeArrowheads="1"/>
          </p:cNvSpPr>
          <p:nvPr/>
        </p:nvSpPr>
        <p:spPr bwMode="auto">
          <a:xfrm>
            <a:off x="5580063" y="2636838"/>
            <a:ext cx="1028700" cy="431800"/>
          </a:xfrm>
          <a:prstGeom prst="rect">
            <a:avLst/>
          </a:prstGeom>
          <a:solidFill>
            <a:srgbClr val="FFFFFF"/>
          </a:solidFill>
          <a:ln w="9525">
            <a:solidFill>
              <a:srgbClr val="000000"/>
            </a:solidFill>
            <a:miter lim="800000"/>
            <a:headEnd/>
            <a:tailEnd/>
          </a:ln>
        </p:spPr>
        <p:txBody>
          <a:bodyPr/>
          <a:lstStyle/>
          <a:p>
            <a:pPr>
              <a:spcAft>
                <a:spcPts val="1000"/>
              </a:spcAft>
            </a:pPr>
            <a:r>
              <a:rPr lang="en-GB" sz="900" b="1">
                <a:cs typeface="Arial" charset="0"/>
              </a:rPr>
              <a:t>Lack of self esteem</a:t>
            </a:r>
            <a:endParaRPr lang="fr-FR">
              <a:cs typeface="Arial" charset="0"/>
            </a:endParaRPr>
          </a:p>
        </p:txBody>
      </p:sp>
      <p:sp>
        <p:nvSpPr>
          <p:cNvPr id="48133" name="Text Box 9"/>
          <p:cNvSpPr txBox="1">
            <a:spLocks noChangeArrowheads="1"/>
          </p:cNvSpPr>
          <p:nvPr/>
        </p:nvSpPr>
        <p:spPr bwMode="auto">
          <a:xfrm>
            <a:off x="4765675" y="2060575"/>
            <a:ext cx="1257300" cy="342900"/>
          </a:xfrm>
          <a:prstGeom prst="rect">
            <a:avLst/>
          </a:prstGeom>
          <a:solidFill>
            <a:srgbClr val="FFFFFF"/>
          </a:solidFill>
          <a:ln w="9525">
            <a:solidFill>
              <a:srgbClr val="000000"/>
            </a:solidFill>
            <a:miter lim="800000"/>
            <a:headEnd/>
            <a:tailEnd/>
          </a:ln>
        </p:spPr>
        <p:txBody>
          <a:bodyPr/>
          <a:lstStyle/>
          <a:p>
            <a:r>
              <a:rPr lang="en-GB" sz="900" b="1"/>
              <a:t>Worry, anxiety, preoccupation</a:t>
            </a:r>
            <a:endParaRPr lang="fr-FR"/>
          </a:p>
        </p:txBody>
      </p:sp>
      <p:sp>
        <p:nvSpPr>
          <p:cNvPr id="48134" name="Text Box 10"/>
          <p:cNvSpPr txBox="1">
            <a:spLocks noChangeArrowheads="1"/>
          </p:cNvSpPr>
          <p:nvPr/>
        </p:nvSpPr>
        <p:spPr bwMode="auto">
          <a:xfrm>
            <a:off x="3924300" y="1643063"/>
            <a:ext cx="1143000" cy="427037"/>
          </a:xfrm>
          <a:prstGeom prst="rect">
            <a:avLst/>
          </a:prstGeom>
          <a:solidFill>
            <a:srgbClr val="FFFFFF"/>
          </a:solidFill>
          <a:ln w="9525">
            <a:solidFill>
              <a:srgbClr val="000000"/>
            </a:solidFill>
            <a:miter lim="800000"/>
            <a:headEnd/>
            <a:tailEnd/>
          </a:ln>
        </p:spPr>
        <p:txBody>
          <a:bodyPr/>
          <a:lstStyle/>
          <a:p>
            <a:r>
              <a:rPr lang="en-US" sz="900" b="1"/>
              <a:t>Anger, resentment, rage</a:t>
            </a:r>
            <a:endParaRPr lang="fr-FR"/>
          </a:p>
        </p:txBody>
      </p:sp>
      <p:sp>
        <p:nvSpPr>
          <p:cNvPr id="48135" name="Text Box 11"/>
          <p:cNvSpPr txBox="1">
            <a:spLocks noChangeArrowheads="1"/>
          </p:cNvSpPr>
          <p:nvPr/>
        </p:nvSpPr>
        <p:spPr bwMode="auto">
          <a:xfrm>
            <a:off x="3276600" y="2408238"/>
            <a:ext cx="1028700" cy="228600"/>
          </a:xfrm>
          <a:prstGeom prst="rect">
            <a:avLst/>
          </a:prstGeom>
          <a:solidFill>
            <a:srgbClr val="FFFFFF"/>
          </a:solidFill>
          <a:ln w="9525">
            <a:solidFill>
              <a:srgbClr val="000000"/>
            </a:solidFill>
            <a:miter lim="800000"/>
            <a:headEnd/>
            <a:tailEnd/>
          </a:ln>
        </p:spPr>
        <p:txBody>
          <a:bodyPr/>
          <a:lstStyle/>
          <a:p>
            <a:pPr>
              <a:spcAft>
                <a:spcPts val="1000"/>
              </a:spcAft>
            </a:pPr>
            <a:r>
              <a:rPr lang="en-GB" sz="900" b="1">
                <a:cs typeface="Arial" charset="0"/>
              </a:rPr>
              <a:t>Fear, panic</a:t>
            </a:r>
            <a:endParaRPr lang="fr-FR" b="1">
              <a:cs typeface="Arial" charset="0"/>
            </a:endParaRPr>
          </a:p>
        </p:txBody>
      </p:sp>
      <p:sp>
        <p:nvSpPr>
          <p:cNvPr id="48136" name="Text Box 12"/>
          <p:cNvSpPr txBox="1">
            <a:spLocks noChangeArrowheads="1"/>
          </p:cNvSpPr>
          <p:nvPr/>
        </p:nvSpPr>
        <p:spPr bwMode="auto">
          <a:xfrm>
            <a:off x="2555875" y="2954338"/>
            <a:ext cx="1028700" cy="403225"/>
          </a:xfrm>
          <a:prstGeom prst="rect">
            <a:avLst/>
          </a:prstGeom>
          <a:solidFill>
            <a:srgbClr val="FFFFFF"/>
          </a:solidFill>
          <a:ln w="9525">
            <a:solidFill>
              <a:srgbClr val="000000"/>
            </a:solidFill>
            <a:miter lim="800000"/>
            <a:headEnd/>
            <a:tailEnd/>
          </a:ln>
        </p:spPr>
        <p:txBody>
          <a:bodyPr/>
          <a:lstStyle/>
          <a:p>
            <a:pPr>
              <a:spcAft>
                <a:spcPts val="1000"/>
              </a:spcAft>
            </a:pPr>
            <a:r>
              <a:rPr lang="fr-CH" sz="900" b="1">
                <a:cs typeface="Arial" charset="0"/>
              </a:rPr>
              <a:t>Tears, grief, emotional pain</a:t>
            </a:r>
            <a:endParaRPr lang="fr-FR" b="1">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smtClean="0"/>
              <a:t>Keep your sense of humour</a:t>
            </a:r>
            <a:endParaRPr lang="fr-CH" smtClean="0"/>
          </a:p>
        </p:txBody>
      </p:sp>
      <p:sp>
        <p:nvSpPr>
          <p:cNvPr id="49155" name="Content Placeholder 2"/>
          <p:cNvSpPr>
            <a:spLocks noGrp="1"/>
          </p:cNvSpPr>
          <p:nvPr>
            <p:ph idx="1"/>
          </p:nvPr>
        </p:nvSpPr>
        <p:spPr/>
        <p:txBody>
          <a:bodyPr/>
          <a:lstStyle/>
          <a:p>
            <a:pPr marL="0" indent="0">
              <a:buFontTx/>
              <a:buNone/>
            </a:pPr>
            <a:r>
              <a:rPr lang="en-GB" smtClean="0"/>
              <a:t>Begin to bring joy and happy moments into your life.  Very few people suffer burnout when they’re having fun.</a:t>
            </a:r>
            <a:endParaRPr lang="fr-CH" smtClean="0"/>
          </a:p>
        </p:txBody>
      </p:sp>
      <p:pic>
        <p:nvPicPr>
          <p:cNvPr id="49156" name="Picture 2"/>
          <p:cNvPicPr>
            <a:picLocks noChangeAspect="1" noChangeArrowheads="1"/>
          </p:cNvPicPr>
          <p:nvPr/>
        </p:nvPicPr>
        <p:blipFill>
          <a:blip r:embed="rId2" cstate="print"/>
          <a:srcRect/>
          <a:stretch>
            <a:fillRect/>
          </a:stretch>
        </p:blipFill>
        <p:spPr bwMode="auto">
          <a:xfrm>
            <a:off x="5148263" y="3429000"/>
            <a:ext cx="3683000" cy="251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smtClean="0"/>
              <a:t>What’s next?</a:t>
            </a:r>
            <a:endParaRPr lang="fr-CH" smtClean="0"/>
          </a:p>
        </p:txBody>
      </p:sp>
      <p:sp>
        <p:nvSpPr>
          <p:cNvPr id="50179" name="Content Placeholder 2"/>
          <p:cNvSpPr>
            <a:spLocks noGrp="1"/>
          </p:cNvSpPr>
          <p:nvPr>
            <p:ph idx="1"/>
          </p:nvPr>
        </p:nvSpPr>
        <p:spPr/>
        <p:txBody>
          <a:bodyPr/>
          <a:lstStyle/>
          <a:p>
            <a:endParaRPr lang="en-GB" sz="1000" smtClean="0"/>
          </a:p>
          <a:p>
            <a:r>
              <a:rPr lang="en-GB" sz="2000" smtClean="0"/>
              <a:t>Dedicate real time in your organisations to talk about well-being together and the ways forward</a:t>
            </a:r>
          </a:p>
          <a:p>
            <a:r>
              <a:rPr lang="en-GB" sz="2000" smtClean="0"/>
              <a:t>Think about well-being as a human rights principle, integral to human dignity </a:t>
            </a:r>
          </a:p>
          <a:p>
            <a:r>
              <a:rPr lang="en-GB" sz="2000" smtClean="0"/>
              <a:t>Develop a stress reduction plan</a:t>
            </a:r>
          </a:p>
          <a:p>
            <a:r>
              <a:rPr lang="en-GB" sz="2000" smtClean="0"/>
              <a:t>Make an appointment with yourself (!)</a:t>
            </a:r>
          </a:p>
          <a:p>
            <a:r>
              <a:rPr lang="en-GB" sz="2000" smtClean="0"/>
              <a:t>Practise!</a:t>
            </a:r>
            <a:endParaRPr lang="fr-CH" sz="2000" smtClean="0"/>
          </a:p>
          <a:p>
            <a:r>
              <a:rPr lang="en-GB" sz="2000" smtClean="0"/>
              <a:t>Try something new</a:t>
            </a:r>
          </a:p>
          <a:p>
            <a:r>
              <a:rPr lang="en-GB" sz="2000" smtClean="0"/>
              <a:t>Set boundaries</a:t>
            </a:r>
          </a:p>
          <a:p>
            <a:r>
              <a:rPr lang="en-GB" sz="2000" smtClean="0"/>
              <a:t>Work/life balance – do it!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smtClean="0"/>
              <a:t>And finally …</a:t>
            </a:r>
            <a:endParaRPr lang="fr-CH" smtClean="0"/>
          </a:p>
        </p:txBody>
      </p:sp>
      <p:sp>
        <p:nvSpPr>
          <p:cNvPr id="51203" name="Content Placeholder 2"/>
          <p:cNvSpPr>
            <a:spLocks noGrp="1"/>
          </p:cNvSpPr>
          <p:nvPr>
            <p:ph idx="1"/>
          </p:nvPr>
        </p:nvSpPr>
        <p:spPr/>
        <p:txBody>
          <a:bodyPr/>
          <a:lstStyle/>
          <a:p>
            <a:pPr marL="0" indent="0">
              <a:buFontTx/>
              <a:buNone/>
            </a:pPr>
            <a:r>
              <a:rPr lang="en-GB" sz="2800" smtClean="0"/>
              <a:t>“Caring for others is powerful – but the culture of </a:t>
            </a:r>
            <a:r>
              <a:rPr lang="en-GB" sz="2800" smtClean="0">
                <a:solidFill>
                  <a:srgbClr val="7030A0"/>
                </a:solidFill>
              </a:rPr>
              <a:t>self-sacrifice is not sustainable</a:t>
            </a:r>
            <a:r>
              <a:rPr lang="en-GB" sz="2800" smtClean="0"/>
              <a:t>.  I am learning now how to set my </a:t>
            </a:r>
            <a:r>
              <a:rPr lang="en-GB" sz="2800" smtClean="0">
                <a:solidFill>
                  <a:srgbClr val="FF0000"/>
                </a:solidFill>
              </a:rPr>
              <a:t>boundaries</a:t>
            </a:r>
            <a:r>
              <a:rPr lang="en-GB" sz="2800" smtClean="0"/>
              <a:t>.  How to make a </a:t>
            </a:r>
            <a:r>
              <a:rPr lang="en-GB" sz="2800" smtClean="0">
                <a:solidFill>
                  <a:srgbClr val="00B050"/>
                </a:solidFill>
              </a:rPr>
              <a:t>balance</a:t>
            </a:r>
            <a:r>
              <a:rPr lang="en-GB" sz="2800" smtClean="0"/>
              <a:t> between me and others. I am important to myself as well.  I should not be unjust to myself. When we care for ourselves then we also care for others.” </a:t>
            </a:r>
          </a:p>
          <a:p>
            <a:pPr marL="0" indent="0">
              <a:buFontTx/>
              <a:buNone/>
            </a:pPr>
            <a:endParaRPr lang="en-GB" sz="2800" smtClean="0"/>
          </a:p>
          <a:p>
            <a:pPr marL="0" indent="0">
              <a:buFontTx/>
              <a:buNone/>
            </a:pPr>
            <a:r>
              <a:rPr lang="en-GB" sz="900" b="1" smtClean="0"/>
              <a:t>(What’s the Point of Revolution if We Can’t Dance? Urgent Action Fund for Women’s Human Rights, Jane Barry with Jelena Dordevic)</a:t>
            </a:r>
            <a:endParaRPr lang="fr-CH" sz="900" b="1" smtClean="0"/>
          </a:p>
          <a:p>
            <a:pPr marL="0" indent="0">
              <a:buFontTx/>
              <a:buNone/>
            </a:pPr>
            <a:endParaRPr lang="fr-CH"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smtClean="0"/>
              <a:t>Let’s reflect</a:t>
            </a:r>
            <a:endParaRPr lang="fr-CH" smtClean="0"/>
          </a:p>
        </p:txBody>
      </p:sp>
      <p:sp>
        <p:nvSpPr>
          <p:cNvPr id="52227" name="Content Placeholder 2"/>
          <p:cNvSpPr>
            <a:spLocks noGrp="1"/>
          </p:cNvSpPr>
          <p:nvPr>
            <p:ph idx="1"/>
          </p:nvPr>
        </p:nvSpPr>
        <p:spPr>
          <a:xfrm>
            <a:off x="539750" y="1773238"/>
            <a:ext cx="7772400" cy="4114800"/>
          </a:xfrm>
        </p:spPr>
        <p:txBody>
          <a:bodyPr/>
          <a:lstStyle/>
          <a:p>
            <a:r>
              <a:rPr lang="en-GB" sz="2000" smtClean="0"/>
              <a:t>What does </a:t>
            </a:r>
            <a:r>
              <a:rPr lang="en-GB" sz="2000" smtClean="0">
                <a:solidFill>
                  <a:srgbClr val="7030A0"/>
                </a:solidFill>
              </a:rPr>
              <a:t>well-being </a:t>
            </a:r>
            <a:r>
              <a:rPr lang="en-GB" sz="2000" smtClean="0"/>
              <a:t>mean to you?</a:t>
            </a:r>
          </a:p>
          <a:p>
            <a:pPr>
              <a:buFontTx/>
              <a:buNone/>
            </a:pPr>
            <a:endParaRPr lang="en-GB" sz="2000" smtClean="0"/>
          </a:p>
          <a:p>
            <a:r>
              <a:rPr lang="en-GB" sz="2000" smtClean="0"/>
              <a:t>What would it take to for you to live in </a:t>
            </a:r>
            <a:r>
              <a:rPr lang="en-GB" sz="2000" smtClean="0">
                <a:solidFill>
                  <a:srgbClr val="7030A0"/>
                </a:solidFill>
              </a:rPr>
              <a:t>balance</a:t>
            </a:r>
            <a:r>
              <a:rPr lang="en-GB" sz="2000" smtClean="0"/>
              <a:t>?</a:t>
            </a:r>
          </a:p>
          <a:p>
            <a:pPr>
              <a:buFontTx/>
              <a:buNone/>
            </a:pPr>
            <a:endParaRPr lang="en-GB" sz="2000" smtClean="0"/>
          </a:p>
          <a:p>
            <a:r>
              <a:rPr lang="en-GB" sz="2000" smtClean="0"/>
              <a:t>What are your key </a:t>
            </a:r>
            <a:r>
              <a:rPr lang="en-GB" sz="2000" smtClean="0">
                <a:solidFill>
                  <a:srgbClr val="7030A0"/>
                </a:solidFill>
              </a:rPr>
              <a:t>learning</a:t>
            </a:r>
            <a:r>
              <a:rPr lang="en-GB" sz="2000" smtClean="0"/>
              <a:t> points from this session?</a:t>
            </a:r>
          </a:p>
          <a:p>
            <a:pPr>
              <a:buFontTx/>
              <a:buNone/>
            </a:pPr>
            <a:endParaRPr lang="fr-CH" sz="2000" smtClean="0"/>
          </a:p>
          <a:p>
            <a:r>
              <a:rPr lang="en-GB" sz="2000" smtClean="0"/>
              <a:t>What are you going to do </a:t>
            </a:r>
            <a:r>
              <a:rPr lang="en-GB" sz="2000" smtClean="0">
                <a:solidFill>
                  <a:srgbClr val="7030A0"/>
                </a:solidFill>
              </a:rPr>
              <a:t>more/less</a:t>
            </a:r>
            <a:r>
              <a:rPr lang="en-GB" sz="2000" smtClean="0"/>
              <a:t> of?</a:t>
            </a:r>
          </a:p>
          <a:p>
            <a:pPr>
              <a:buFontTx/>
              <a:buNone/>
            </a:pPr>
            <a:endParaRPr lang="fr-CH" sz="2000" smtClean="0"/>
          </a:p>
          <a:p>
            <a:r>
              <a:rPr lang="en-GB" sz="2000" smtClean="0"/>
              <a:t>What would you like to </a:t>
            </a:r>
            <a:r>
              <a:rPr lang="en-GB" sz="2000" smtClean="0">
                <a:solidFill>
                  <a:srgbClr val="7030A0"/>
                </a:solidFill>
              </a:rPr>
              <a:t>find out more </a:t>
            </a:r>
            <a:r>
              <a:rPr lang="en-GB" sz="2000" smtClean="0"/>
              <a:t>about? How will you do this?</a:t>
            </a:r>
            <a:endParaRPr lang="fr-CH" sz="2000" smtClean="0"/>
          </a:p>
          <a:p>
            <a:endParaRPr lang="fr-CH" sz="20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What does ‘sustaining activism’ mean?</a:t>
            </a:r>
            <a:endParaRPr lang="fr-CH" smtClean="0"/>
          </a:p>
        </p:txBody>
      </p:sp>
      <p:sp>
        <p:nvSpPr>
          <p:cNvPr id="16387" name="Content Placeholder 2"/>
          <p:cNvSpPr>
            <a:spLocks noGrp="1"/>
          </p:cNvSpPr>
          <p:nvPr>
            <p:ph idx="1"/>
          </p:nvPr>
        </p:nvSpPr>
        <p:spPr/>
        <p:txBody>
          <a:bodyPr/>
          <a:lstStyle/>
          <a:p>
            <a:pPr marL="0" indent="0">
              <a:buFontTx/>
              <a:buNone/>
            </a:pPr>
            <a:r>
              <a:rPr lang="en-GB" sz="3600" smtClean="0"/>
              <a:t>“Being able to do the </a:t>
            </a:r>
            <a:r>
              <a:rPr lang="en-GB" sz="3600" smtClean="0">
                <a:solidFill>
                  <a:srgbClr val="00B0F0"/>
                </a:solidFill>
              </a:rPr>
              <a:t>work</a:t>
            </a:r>
            <a:r>
              <a:rPr lang="en-GB" sz="3600" smtClean="0"/>
              <a:t> you </a:t>
            </a:r>
            <a:r>
              <a:rPr lang="en-GB" sz="3600" smtClean="0">
                <a:solidFill>
                  <a:srgbClr val="FFC000"/>
                </a:solidFill>
              </a:rPr>
              <a:t>love</a:t>
            </a:r>
            <a:r>
              <a:rPr lang="en-GB" sz="3600" smtClean="0"/>
              <a:t>, and still </a:t>
            </a:r>
            <a:r>
              <a:rPr lang="en-GB" sz="3600" smtClean="0">
                <a:solidFill>
                  <a:srgbClr val="00B0F0"/>
                </a:solidFill>
              </a:rPr>
              <a:t>feeling full </a:t>
            </a:r>
            <a:r>
              <a:rPr lang="en-GB" sz="3600" smtClean="0"/>
              <a:t>and </a:t>
            </a:r>
            <a:r>
              <a:rPr lang="en-GB" sz="3600" smtClean="0">
                <a:solidFill>
                  <a:srgbClr val="FF0000"/>
                </a:solidFill>
              </a:rPr>
              <a:t>happy</a:t>
            </a:r>
            <a:r>
              <a:rPr lang="en-GB" sz="3600" smtClean="0"/>
              <a:t> in every part of your life.  Feeling </a:t>
            </a:r>
            <a:r>
              <a:rPr lang="en-GB" sz="3600" smtClean="0">
                <a:solidFill>
                  <a:srgbClr val="92D050"/>
                </a:solidFill>
              </a:rPr>
              <a:t>safe</a:t>
            </a:r>
            <a:r>
              <a:rPr lang="en-GB" sz="3600" smtClean="0"/>
              <a:t>. Feeling </a:t>
            </a:r>
            <a:r>
              <a:rPr lang="en-GB" sz="3600" smtClean="0">
                <a:solidFill>
                  <a:srgbClr val="7030A0"/>
                </a:solidFill>
              </a:rPr>
              <a:t>connected</a:t>
            </a:r>
            <a:r>
              <a:rPr lang="en-GB" sz="3600" smtClean="0"/>
              <a:t>. Feeling recognised, </a:t>
            </a:r>
            <a:r>
              <a:rPr lang="en-GB" sz="3600" smtClean="0">
                <a:solidFill>
                  <a:srgbClr val="002060"/>
                </a:solidFill>
              </a:rPr>
              <a:t>respected</a:t>
            </a:r>
            <a:r>
              <a:rPr lang="en-GB" sz="3600" smtClean="0"/>
              <a:t>, valued – for you are, as much as for </a:t>
            </a:r>
            <a:r>
              <a:rPr lang="en-GB" sz="3600" smtClean="0">
                <a:solidFill>
                  <a:srgbClr val="D1D1F0"/>
                </a:solidFill>
              </a:rPr>
              <a:t>what you do</a:t>
            </a:r>
            <a:r>
              <a:rPr lang="en-GB" sz="3600" smtClean="0"/>
              <a:t>”</a:t>
            </a:r>
          </a:p>
          <a:p>
            <a:pPr marL="0" indent="0">
              <a:buFontTx/>
              <a:buNone/>
            </a:pPr>
            <a:endParaRPr lang="en-GB" sz="1000" smtClean="0"/>
          </a:p>
          <a:p>
            <a:pPr marL="0" indent="0">
              <a:buFontTx/>
              <a:buNone/>
            </a:pPr>
            <a:r>
              <a:rPr lang="en-GB" sz="1000" b="1" smtClean="0"/>
              <a:t>(What’s the Point of Revolution if We Can’t Dance? Urgent Action Fund for Women’s Human Rights, Jane Barry with Jelena Dordevic)</a:t>
            </a:r>
            <a:endParaRPr lang="fr-CH" sz="1000" b="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t>Being well</a:t>
            </a:r>
            <a:endParaRPr lang="fr-CH" smtClean="0"/>
          </a:p>
        </p:txBody>
      </p:sp>
      <p:sp>
        <p:nvSpPr>
          <p:cNvPr id="17411" name="Content Placeholder 2"/>
          <p:cNvSpPr>
            <a:spLocks noGrp="1"/>
          </p:cNvSpPr>
          <p:nvPr>
            <p:ph idx="1"/>
          </p:nvPr>
        </p:nvSpPr>
        <p:spPr/>
        <p:txBody>
          <a:bodyPr/>
          <a:lstStyle/>
          <a:p>
            <a:pPr marL="0" indent="0">
              <a:buFontTx/>
              <a:buNone/>
            </a:pPr>
            <a:r>
              <a:rPr lang="en-GB" smtClean="0"/>
              <a:t>What does well-being mean to you?</a:t>
            </a:r>
          </a:p>
          <a:p>
            <a:pPr marL="0" indent="0">
              <a:buFontTx/>
              <a:buNone/>
            </a:pPr>
            <a:endParaRPr lang="en-GB" smtClean="0"/>
          </a:p>
          <a:p>
            <a:pPr marL="0" indent="0">
              <a:buFontTx/>
              <a:buNone/>
            </a:pPr>
            <a:r>
              <a:rPr lang="en-GB" smtClean="0"/>
              <a:t>What would it take to for you to live in balance?</a:t>
            </a:r>
          </a:p>
          <a:p>
            <a:pPr marL="0" indent="0">
              <a:buFontTx/>
              <a:buNone/>
            </a:pPr>
            <a:endParaRPr lang="fr-CH"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49250"/>
            <a:ext cx="7772400" cy="1143000"/>
          </a:xfrm>
        </p:spPr>
        <p:txBody>
          <a:bodyPr/>
          <a:lstStyle/>
          <a:p>
            <a:r>
              <a:rPr lang="en-GB" sz="2800" smtClean="0"/>
              <a:t/>
            </a:r>
            <a:br>
              <a:rPr lang="en-GB" sz="2800" smtClean="0"/>
            </a:br>
            <a:r>
              <a:rPr lang="en-GB" sz="2800" smtClean="0"/>
              <a:t>The river of my life</a:t>
            </a:r>
            <a:br>
              <a:rPr lang="en-GB" sz="2800" smtClean="0"/>
            </a:br>
            <a:r>
              <a:rPr lang="en-GB" sz="1400" smtClean="0"/>
              <a:t/>
            </a:r>
            <a:br>
              <a:rPr lang="en-GB" sz="1400" smtClean="0"/>
            </a:br>
            <a:r>
              <a:rPr lang="en-GB" sz="1400" u="sng" smtClean="0">
                <a:hlinkClick r:id="rId2"/>
              </a:rPr>
              <a:t>http://www.youtube.com/watch?v=ojHqLW_AS4Y</a:t>
            </a:r>
            <a:r>
              <a:rPr lang="fr-CH" smtClean="0"/>
              <a:t/>
            </a:r>
            <a:br>
              <a:rPr lang="fr-CH" smtClean="0"/>
            </a:br>
            <a:endParaRPr lang="fr-CH" smtClean="0"/>
          </a:p>
        </p:txBody>
      </p:sp>
      <p:sp>
        <p:nvSpPr>
          <p:cNvPr id="18435" name="Content Placeholder 2"/>
          <p:cNvSpPr>
            <a:spLocks noGrp="1"/>
          </p:cNvSpPr>
          <p:nvPr>
            <p:ph idx="1"/>
          </p:nvPr>
        </p:nvSpPr>
        <p:spPr/>
        <p:txBody>
          <a:bodyPr/>
          <a:lstStyle/>
          <a:p>
            <a:endParaRPr lang="fr-CH" smtClean="0"/>
          </a:p>
        </p:txBody>
      </p:sp>
      <p:pic>
        <p:nvPicPr>
          <p:cNvPr id="18436" name="Picture 3"/>
          <p:cNvPicPr>
            <a:picLocks noChangeAspect="1" noChangeArrowheads="1"/>
          </p:cNvPicPr>
          <p:nvPr/>
        </p:nvPicPr>
        <p:blipFill>
          <a:blip r:embed="rId3" cstate="print"/>
          <a:srcRect/>
          <a:stretch>
            <a:fillRect/>
          </a:stretch>
        </p:blipFill>
        <p:spPr bwMode="auto">
          <a:xfrm>
            <a:off x="1476375" y="1773238"/>
            <a:ext cx="6381750" cy="407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Who is an activist?</a:t>
            </a:r>
            <a:endParaRPr lang="fr-CH" smtClean="0"/>
          </a:p>
        </p:txBody>
      </p:sp>
      <p:sp>
        <p:nvSpPr>
          <p:cNvPr id="19459" name="Content Placeholder 2"/>
          <p:cNvSpPr>
            <a:spLocks noGrp="1"/>
          </p:cNvSpPr>
          <p:nvPr>
            <p:ph idx="1"/>
          </p:nvPr>
        </p:nvSpPr>
        <p:spPr/>
        <p:txBody>
          <a:bodyPr/>
          <a:lstStyle/>
          <a:p>
            <a:pPr marL="0" indent="0">
              <a:buFontTx/>
              <a:buNone/>
            </a:pPr>
            <a:r>
              <a:rPr lang="en-GB" smtClean="0"/>
              <a:t>Being a </a:t>
            </a:r>
            <a:r>
              <a:rPr lang="en-GB" smtClean="0">
                <a:solidFill>
                  <a:srgbClr val="FF0000"/>
                </a:solidFill>
              </a:rPr>
              <a:t>dissident</a:t>
            </a:r>
            <a:r>
              <a:rPr lang="en-GB" smtClean="0"/>
              <a:t> or </a:t>
            </a:r>
            <a:r>
              <a:rPr lang="en-GB" smtClean="0">
                <a:solidFill>
                  <a:srgbClr val="FF0000"/>
                </a:solidFill>
              </a:rPr>
              <a:t>resisting</a:t>
            </a:r>
            <a:r>
              <a:rPr lang="en-GB" smtClean="0"/>
              <a:t>: </a:t>
            </a:r>
          </a:p>
          <a:p>
            <a:pPr marL="0" indent="0"/>
            <a:endParaRPr lang="en-GB" smtClean="0"/>
          </a:p>
          <a:p>
            <a:pPr marL="0" indent="0">
              <a:buFontTx/>
              <a:buNone/>
            </a:pPr>
            <a:r>
              <a:rPr lang="en-GB" smtClean="0"/>
              <a:t>objecting to the world and its stereotypes. Taking a political stand against a power that is conceived as unchangeable</a:t>
            </a:r>
          </a:p>
          <a:p>
            <a:pPr marL="0" indent="0"/>
            <a:endParaRPr lang="en-GB" smtClean="0"/>
          </a:p>
          <a:p>
            <a:pPr marL="0" indent="0">
              <a:buFontTx/>
              <a:buNone/>
            </a:pPr>
            <a:endParaRPr lang="fr-CH"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mtClean="0"/>
              <a:t>Rebel</a:t>
            </a:r>
            <a:endParaRPr lang="fr-CH" smtClean="0"/>
          </a:p>
        </p:txBody>
      </p:sp>
      <p:sp>
        <p:nvSpPr>
          <p:cNvPr id="20483" name="Content Placeholder 2"/>
          <p:cNvSpPr>
            <a:spLocks noGrp="1"/>
          </p:cNvSpPr>
          <p:nvPr>
            <p:ph idx="1"/>
          </p:nvPr>
        </p:nvSpPr>
        <p:spPr/>
        <p:txBody>
          <a:bodyPr/>
          <a:lstStyle/>
          <a:p>
            <a:pPr marL="0" indent="0">
              <a:buFontTx/>
              <a:buNone/>
            </a:pPr>
            <a:r>
              <a:rPr lang="en-GB" smtClean="0"/>
              <a:t>Being a </a:t>
            </a:r>
            <a:r>
              <a:rPr lang="en-GB" smtClean="0">
                <a:solidFill>
                  <a:srgbClr val="00B0F0"/>
                </a:solidFill>
              </a:rPr>
              <a:t>rebel</a:t>
            </a:r>
            <a:r>
              <a:rPr lang="en-GB" smtClean="0"/>
              <a:t>: </a:t>
            </a:r>
          </a:p>
          <a:p>
            <a:pPr marL="0" indent="0">
              <a:buFontTx/>
              <a:buNone/>
            </a:pPr>
            <a:r>
              <a:rPr lang="en-GB" smtClean="0"/>
              <a:t>not just resisting and objecting, but acutally making a move. It means doing what is prohibited and being bold; breaking limits and taboos by taking </a:t>
            </a:r>
            <a:r>
              <a:rPr lang="en-GB" smtClean="0">
                <a:solidFill>
                  <a:srgbClr val="7030A0"/>
                </a:solidFill>
              </a:rPr>
              <a:t>risk and overcoming fear.</a:t>
            </a:r>
            <a:endParaRPr lang="fr-CH" smtClean="0">
              <a:solidFill>
                <a:srgbClr val="7030A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mtClean="0"/>
              <a:t>Subversive</a:t>
            </a:r>
            <a:endParaRPr lang="fr-CH" smtClean="0"/>
          </a:p>
        </p:txBody>
      </p:sp>
      <p:sp>
        <p:nvSpPr>
          <p:cNvPr id="21507" name="Content Placeholder 2"/>
          <p:cNvSpPr>
            <a:spLocks noGrp="1"/>
          </p:cNvSpPr>
          <p:nvPr>
            <p:ph idx="1"/>
          </p:nvPr>
        </p:nvSpPr>
        <p:spPr/>
        <p:txBody>
          <a:bodyPr/>
          <a:lstStyle/>
          <a:p>
            <a:pPr marL="0" indent="0">
              <a:buFontTx/>
              <a:buNone/>
            </a:pPr>
            <a:r>
              <a:rPr lang="en-GB" smtClean="0"/>
              <a:t>Being subversive:</a:t>
            </a:r>
          </a:p>
          <a:p>
            <a:pPr marL="0" indent="0">
              <a:buFontTx/>
              <a:buNone/>
            </a:pPr>
            <a:endParaRPr lang="en-GB" smtClean="0"/>
          </a:p>
          <a:p>
            <a:pPr marL="0" indent="0">
              <a:buFontTx/>
              <a:buNone/>
            </a:pPr>
            <a:r>
              <a:rPr lang="en-GB" smtClean="0">
                <a:solidFill>
                  <a:srgbClr val="00B0F0"/>
                </a:solidFill>
              </a:rPr>
              <a:t>Challenging</a:t>
            </a:r>
            <a:r>
              <a:rPr lang="en-GB" smtClean="0"/>
              <a:t> preconceived values, aspirations and desires.</a:t>
            </a:r>
          </a:p>
          <a:p>
            <a:pPr marL="0" indent="0">
              <a:buFontTx/>
              <a:buNone/>
            </a:pPr>
            <a:endParaRPr lang="en-GB" smtClean="0"/>
          </a:p>
          <a:p>
            <a:pPr marL="0" indent="0">
              <a:buFontTx/>
              <a:buNone/>
            </a:pPr>
            <a:endParaRPr lang="en-GB" smtClean="0"/>
          </a:p>
          <a:p>
            <a:pPr marL="0" indent="0">
              <a:buFontTx/>
              <a:buNone/>
            </a:pPr>
            <a:r>
              <a:rPr lang="en-GB" sz="1000" b="1" smtClean="0">
                <a:solidFill>
                  <a:srgbClr val="3A3633"/>
                </a:solidFill>
              </a:rPr>
              <a:t>(Self-care and Self-Defense Manual for Feminist Activists – Marina Bernal)</a:t>
            </a:r>
            <a:endParaRPr lang="fr-CH" sz="1000" b="1" smtClean="0">
              <a:solidFill>
                <a:srgbClr val="3A3633"/>
              </a:solidFill>
            </a:endParaRPr>
          </a:p>
          <a:p>
            <a:pPr marL="0" indent="0">
              <a:buFontTx/>
              <a:buNone/>
            </a:pPr>
            <a:endParaRPr lang="fr-CH"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3001</TotalTime>
  <Words>1493</Words>
  <Application>Microsoft Office PowerPoint</Application>
  <PresentationFormat>On-screen Show (4:3)</PresentationFormat>
  <Paragraphs>171</Paragraphs>
  <Slides>39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ＭＳ Ｐゴシック</vt:lpstr>
      <vt:lpstr>Calibri</vt:lpstr>
      <vt:lpstr>Tahoma</vt:lpstr>
      <vt:lpstr>Blank Presentation</vt:lpstr>
      <vt:lpstr>Sustaining activism through  self care</vt:lpstr>
      <vt:lpstr>Political warfare</vt:lpstr>
      <vt:lpstr>Objectives</vt:lpstr>
      <vt:lpstr>What does ‘sustaining activism’ mean?</vt:lpstr>
      <vt:lpstr>Being well</vt:lpstr>
      <vt:lpstr> The river of my life  http://www.youtube.com/watch?v=ojHqLW_AS4Y </vt:lpstr>
      <vt:lpstr>Who is an activist?</vt:lpstr>
      <vt:lpstr>Rebel</vt:lpstr>
      <vt:lpstr>Subversive</vt:lpstr>
      <vt:lpstr>Challenging assumptions </vt:lpstr>
      <vt:lpstr>What’s bad about being ‘good’?</vt:lpstr>
      <vt:lpstr>Why self-care?</vt:lpstr>
      <vt:lpstr>But….</vt:lpstr>
      <vt:lpstr>Burn out</vt:lpstr>
      <vt:lpstr>Symptoms of burnout include:</vt:lpstr>
      <vt:lpstr>10 habits of effective stress managers</vt:lpstr>
      <vt:lpstr>How many of these describe you?</vt:lpstr>
      <vt:lpstr>Tools for coping</vt:lpstr>
      <vt:lpstr>What keeps you going, what sustains you?</vt:lpstr>
      <vt:lpstr>Strategies used by HRDs </vt:lpstr>
      <vt:lpstr>Prevention and Recovery</vt:lpstr>
      <vt:lpstr>Getting it?</vt:lpstr>
      <vt:lpstr>Avoid Isolation</vt:lpstr>
      <vt:lpstr>Change your circumstances</vt:lpstr>
      <vt:lpstr>Diminish intensity in your life</vt:lpstr>
      <vt:lpstr>Stop over-nurturing</vt:lpstr>
      <vt:lpstr>Learn to say ‘no’</vt:lpstr>
      <vt:lpstr>Begin to back off and detach</vt:lpstr>
      <vt:lpstr>Re-assess your values</vt:lpstr>
      <vt:lpstr>Learn to pace yourself</vt:lpstr>
      <vt:lpstr>Take care of your body</vt:lpstr>
      <vt:lpstr>1 minute body scan</vt:lpstr>
      <vt:lpstr>Listen to your body</vt:lpstr>
      <vt:lpstr>Diminish worry and anxiety</vt:lpstr>
      <vt:lpstr>Fingerholds to manage emotions</vt:lpstr>
      <vt:lpstr>Keep your sense of humour</vt:lpstr>
      <vt:lpstr>What’s next?</vt:lpstr>
      <vt:lpstr>And finally …</vt:lpstr>
      <vt:lpstr>Let’s reflect</vt:lpstr>
    </vt:vector>
  </TitlesOfParts>
  <Company>Sarah Song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Song</dc:creator>
  <cp:lastModifiedBy>mariemo</cp:lastModifiedBy>
  <cp:revision>182</cp:revision>
  <cp:lastPrinted>2011-12-02T14:33:45Z</cp:lastPrinted>
  <dcterms:created xsi:type="dcterms:W3CDTF">2010-08-23T21:23:02Z</dcterms:created>
  <dcterms:modified xsi:type="dcterms:W3CDTF">2013-08-22T13:58:16Z</dcterms:modified>
</cp:coreProperties>
</file>